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30" r:id="rId2"/>
  </p:sldMasterIdLst>
  <p:notesMasterIdLst>
    <p:notesMasterId r:id="rId61"/>
  </p:notesMasterIdLst>
  <p:sldIdLst>
    <p:sldId id="256" r:id="rId3"/>
    <p:sldId id="257" r:id="rId4"/>
    <p:sldId id="259" r:id="rId5"/>
    <p:sldId id="31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18" r:id="rId14"/>
    <p:sldId id="268" r:id="rId15"/>
    <p:sldId id="269" r:id="rId16"/>
    <p:sldId id="270" r:id="rId17"/>
    <p:sldId id="271" r:id="rId18"/>
    <p:sldId id="272" r:id="rId19"/>
    <p:sldId id="31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20" r:id="rId59"/>
    <p:sldId id="312" r:id="rId6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20FE4BA-57B9-4298-AB72-16960C786DA1}" type="datetimeFigureOut">
              <a:rPr lang="fr-FR"/>
              <a:pPr>
                <a:defRPr/>
              </a:pPr>
              <a:t>21/11/2011</a:t>
            </a:fld>
            <a:endParaRPr lang="fr-CA"/>
          </a:p>
        </p:txBody>
      </p:sp>
      <p:sp>
        <p:nvSpPr>
          <p:cNvPr id="25604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14342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E7622E-F109-410B-B3AD-7EEBE91AFF2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36D7C6-C29E-42A4-ABF2-613EC69251C8}" type="slidenum">
              <a:rPr lang="fr-CA" smtClean="0"/>
              <a:pPr/>
              <a:t>1</a:t>
            </a:fld>
            <a:endParaRPr lang="fr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3F3F4B-D358-4A1B-ACE8-EDEC2CC0879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8EF54A-316A-4C51-B763-62DF8194A7A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BD6BED-A788-4CF8-9E3F-71813B3BF3DF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7278B-62B5-4304-B88A-1CE03A82A2F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0CEE9F-4E6C-4CA6-8956-6436746E51D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E413D5-2AAE-4552-99A1-B1AEF50DF77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660DAC-6D5A-4F5A-BE69-85A5CB709E43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FC9CD4-5BA0-495F-A457-B33339BD1449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47E395-0D56-4470-85A3-7DE1D7BCB691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171A9-DD23-4690-B52C-91327327FCEE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AE7DCE-A70B-4372-AEB7-AF9ED7AD9764}" type="slidenum">
              <a:rPr lang="fr-CA" smtClean="0"/>
              <a:pPr/>
              <a:t>2</a:t>
            </a:fld>
            <a:endParaRPr lang="fr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1F7754-55E7-47B8-A00F-44133E114FCF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01EF5-A1E8-4D57-B260-A637F3D1C42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D5910D-847D-4516-9F6F-837E10B96609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B8FAAB-1DC7-4F36-89AC-E2FAD18DC6DD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CEFD7-757E-4AA6-A42F-61B7F9A5772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5EF266-7A10-4365-8827-D5B54AA56A78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512B6C-C861-48ED-BF54-C98B34121314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B800F8-1565-468F-B4B0-95CE589B2FE6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CD1AC7-7279-4EA0-A86D-020C304890EF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F442DB-DF33-481F-8CAD-13A05FE4076E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ED8485-7710-4AA6-A117-E6B144E9781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AB3AFD-0EDE-4932-9D92-430A8A5E131F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605A1E-C12F-4992-8450-733079F34E7D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210306-144E-47E4-AAB5-46B39D18D0CB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0E5ECD-7B8D-47B7-8F93-AD33710CE1FC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C3112-7CF6-4784-A8E1-F71141F84B09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52ED47-54C0-4C25-8215-59D98194552F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5E3E92-45B4-4CF9-B294-43ED387C44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011289-5591-4861-BC6A-A8F97F9EBC3E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F284CA-B273-4DB2-9C34-4C1283962F39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0E1A51-17DA-4FE8-915F-86992AA28AC2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52FC2D-7442-4D66-AFBC-CD9EA806560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41ADA4-DF52-4CFA-BEED-29BC191AD3D8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305A3D-1985-4A1C-82AD-6976D8ED4CCB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2EB447-580E-4344-A85F-BEF05F7F891A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93EF65-8824-46B6-9978-B120D3F8D205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13249A-09D1-4B0C-9BB5-F5C8CA276394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60201-967B-4D08-92CA-D51FBF56E91E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5415A8-7606-4F82-A448-B4AD389E37D9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25005D-89AE-4F3B-98BB-EA9B2501C235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AB972A-2D91-4EC9-B813-DDCEB93A4EE5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1CC087-832D-4732-88F1-9A97F15830C8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B1AC90-5C87-48B4-BF22-03CDD4843C8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B64DD0-9267-4321-845B-7EFB00AF13DB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F168B3-7F9C-43C1-A6A9-FC79499DBA02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6C36A3-B916-4FCC-96A4-D7F6F64CEEA3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96948A-24AE-4EEC-873C-7C074B659194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8F76C9-8EA8-45FB-AFAC-3A75064597E1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2D837D-95CB-4E2D-B2A0-94D282991CF8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9376BD-EBB0-4882-82D7-959EA1585ECA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68ADE7-6778-473A-97BE-C1F7F0EB30BB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780F29-2F52-4585-8F74-27A2D26D263E}" type="slidenum">
              <a:rPr lang="en-US" smtClean="0">
                <a:solidFill>
                  <a:srgbClr val="000000"/>
                </a:solidFill>
              </a:rPr>
              <a:pPr/>
              <a:t>58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628B9D-DD4B-4233-A70A-E4C44C6E31D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B17788-C4C1-4644-8384-DE93C2E9205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DF7E95-4386-43F2-90BD-2BBCB8B9907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62B771-67EB-4CD0-85B4-ABDD7534D8C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18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e 19"/>
          <p:cNvGrpSpPr>
            <a:grpSpLocks/>
          </p:cNvGrpSpPr>
          <p:nvPr userDrawn="1"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e libre 20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orme libre 22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orme libre 23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necteur droit 24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1B47AD-CF06-4A1A-8A27-DC91598C07C1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EDE8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7560F-4D58-4AC8-90DF-861CA6D45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35CA5-3A11-46AA-BD94-22911AA6520F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E7970-42F5-42CF-9C62-A7854366F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3CB7E-E927-436D-8FA9-9FBA6594173B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6E154-8FF3-4819-A845-4669B714E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AB99D-291D-4246-95EA-A28D3A31CD7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48F2B-2822-44E2-A7F2-83170078F92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B4CDF-A57B-4A43-B478-CA9A45B78CC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1FEA-6727-4A97-BEB4-55C0CF86D7E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7F46F-DE34-498F-9596-98A3A6EDCF4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AB81B-C55B-4AF0-A531-C0212666211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B8A40-2148-41D4-A9BC-53E707EAA11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640B3-BD8F-426F-B89B-66D2DEB86A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10CE38-289C-426A-A269-A32386C62846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495B-157D-4BA6-9044-B01673157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970B8-9EB2-4640-8C6B-E2488D3650A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F0A77-2590-4592-915C-7B59A39F5BC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16C60-1AC8-4AA2-BAE1-9A452BFDF3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 userDrawn="1"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 userDrawn="1"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7A2B7-F00C-4AFA-A4C1-21D082132C1E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9482E-900E-40B2-A60E-6ECF2049D0A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271FA-0302-438F-BD98-8CC848321C11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CE24-EA0B-4946-96B7-B1185CA491B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5346F-A823-420E-91E2-710FC2C39FB7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5131A-5E9A-4608-A8E6-3D7AD0068A0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4AF39-33FE-440C-BB7B-480C5FB27BC2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37B59-CB1A-473F-A64B-72B30DF03E7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4A216F-DBC3-4E06-9567-52A6BBDF14E7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814D9-F26E-4B43-AAFE-D8E8E75F0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2716F-FEEF-4E05-9C8D-3E0A40DBD0A9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8B6B3-7C1A-4347-9F29-ABF598389F5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18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rme libre 19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riangle rectangle 20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Connecteur droit 2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E0A8E-3900-40A5-B500-19EF703F5A20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ADB01-E2AC-466A-887E-4F649452596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 userDrawn="1"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orme libre 11"/>
          <p:cNvSpPr>
            <a:spLocks/>
          </p:cNvSpPr>
          <p:nvPr userDrawn="1"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Triangle rectangle 13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CC122BD-E2A4-4FA6-8DFD-9E74EC7D0D0C}" type="datetime2">
              <a:rPr lang="en-US"/>
              <a:pPr/>
              <a:t>Monday, November 21, 2011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C7D99E4-621D-4954-AC16-28E787FDBB3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7" name="Group 9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6" name="Forme 11"/>
            <p:cNvSpPr>
              <a:spLocks/>
            </p:cNvSpPr>
            <p:nvPr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7" name="Forme 12"/>
            <p:cNvSpPr>
              <a:spLocks/>
            </p:cNvSpPr>
            <p:nvPr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1" r:id="rId2"/>
    <p:sldLayoutId id="2147483754" r:id="rId3"/>
    <p:sldLayoutId id="2147483755" r:id="rId4"/>
    <p:sldLayoutId id="2147483756" r:id="rId5"/>
    <p:sldLayoutId id="2147483757" r:id="rId6"/>
    <p:sldLayoutId id="2147483740" r:id="rId7"/>
    <p:sldLayoutId id="2147483758" r:id="rId8"/>
    <p:sldLayoutId id="2147483759" r:id="rId9"/>
    <p:sldLayoutId id="2147483739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52A7C85-5F9B-43F1-BC5B-ADC99634835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TextBox 6"/>
          <p:cNvSpPr txBox="1"/>
          <p:nvPr userDrawn="1"/>
        </p:nvSpPr>
        <p:spPr>
          <a:xfrm>
            <a:off x="6629400" y="6488113"/>
            <a:ext cx="2514600" cy="3667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3"/>
          <p:cNvSpPr>
            <a:spLocks noGrp="1"/>
          </p:cNvSpPr>
          <p:nvPr>
            <p:ph type="subTitle" idx="1"/>
          </p:nvPr>
        </p:nvSpPr>
        <p:spPr>
          <a:xfrm>
            <a:off x="1066800" y="3611563"/>
            <a:ext cx="8229600" cy="1200150"/>
          </a:xfrm>
        </p:spPr>
        <p:txBody>
          <a:bodyPr/>
          <a:lstStyle/>
          <a:p>
            <a:pPr marR="0" algn="l" eaLnBrk="1" hangingPunct="1">
              <a:buClr>
                <a:srgbClr val="FE8637"/>
              </a:buClr>
            </a:pPr>
            <a:r>
              <a:rPr lang="fr-CA" sz="4000" b="1" smtClean="0">
                <a:solidFill>
                  <a:srgbClr val="244583"/>
                </a:solidFill>
                <a:latin typeface="Courier" pitchFamily="49" charset="0"/>
              </a:rPr>
              <a:t>Information Security Management System (ISMS)</a:t>
            </a:r>
            <a:endParaRPr lang="fr-FR" sz="4000" b="1" smtClean="0">
              <a:solidFill>
                <a:srgbClr val="244583"/>
              </a:solidFill>
              <a:latin typeface="Courier" pitchFamily="49" charset="0"/>
            </a:endParaRPr>
          </a:p>
          <a:p>
            <a:pPr marR="0" eaLnBrk="1" hangingPunct="1"/>
            <a:endParaRPr lang="en-US" sz="2400" smtClean="0">
              <a:solidFill>
                <a:srgbClr val="244583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5362" y="2971800"/>
            <a:ext cx="6624638" cy="93821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fr-CA" sz="6000" dirty="0" smtClean="0">
                <a:solidFill>
                  <a:schemeClr val="accent2">
                    <a:lumMod val="50000"/>
                  </a:schemeClr>
                </a:solidFill>
                <a:cs typeface="Courier New" pitchFamily="49" charset="0"/>
              </a:rPr>
              <a:t>ISO 27001:2005</a:t>
            </a:r>
            <a:endParaRPr lang="fr-FR" sz="6000" dirty="0" smtClean="0">
              <a:solidFill>
                <a:schemeClr val="accent2">
                  <a:lumMod val="50000"/>
                </a:schemeClr>
              </a:solidFill>
              <a:cs typeface="Courier New" pitchFamily="49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4549775"/>
            <a:ext cx="306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err="1" smtClean="0">
                <a:solidFill>
                  <a:srgbClr val="CA6800"/>
                </a:solidFill>
              </a:rPr>
              <a:t>Related</a:t>
            </a:r>
            <a:r>
              <a:rPr lang="fr-CA" sz="3600" dirty="0" smtClean="0">
                <a:solidFill>
                  <a:srgbClr val="CA6800"/>
                </a:solidFill>
              </a:rPr>
              <a:t> standards and </a:t>
            </a:r>
            <a:r>
              <a:rPr lang="fr-CA" sz="3600" dirty="0" err="1" smtClean="0">
                <a:solidFill>
                  <a:srgbClr val="CA6800"/>
                </a:solidFill>
              </a:rPr>
              <a:t>models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45059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ISO/IEC TR 15504 Software process assessment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BS ISO/IEC 90003:2004 Software engineering. Guidelines for the application of ISO 9001:2000 to computer software.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TickIT V5.0 using ISO 9001:2000 for software quality management system  construction, certification and continual improvement.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BS 15000 IT service management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4549775"/>
            <a:ext cx="306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smtClean="0">
                <a:solidFill>
                  <a:srgbClr val="CA6800"/>
                </a:solidFill>
              </a:rPr>
              <a:t>Compatibility </a:t>
            </a:r>
            <a:r>
              <a:rPr lang="fr-CA" sz="3600" dirty="0" err="1" smtClean="0">
                <a:solidFill>
                  <a:srgbClr val="CA6800"/>
                </a:solidFill>
              </a:rPr>
              <a:t>with</a:t>
            </a:r>
            <a:r>
              <a:rPr lang="fr-CA" sz="3600" dirty="0" smtClean="0">
                <a:solidFill>
                  <a:srgbClr val="CA6800"/>
                </a:solidFill>
              </a:rPr>
              <a:t> </a:t>
            </a:r>
            <a:r>
              <a:rPr lang="fr-CA" sz="3600" dirty="0" err="1" smtClean="0">
                <a:solidFill>
                  <a:srgbClr val="CA6800"/>
                </a:solidFill>
              </a:rPr>
              <a:t>other</a:t>
            </a:r>
            <a:r>
              <a:rPr lang="fr-CA" sz="3600" dirty="0" smtClean="0">
                <a:solidFill>
                  <a:srgbClr val="CA6800"/>
                </a:solidFill>
              </a:rPr>
              <a:t> standards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 9001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>
                <a:solidFill>
                  <a:srgbClr val="CA6800"/>
                </a:solidFill>
              </a:rPr>
              <a:t>Quality Management Systems – requirements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>
              <a:solidFill>
                <a:srgbClr val="CA68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 14001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>
                <a:solidFill>
                  <a:srgbClr val="CA6800"/>
                </a:solidFill>
              </a:rPr>
              <a:t>Environmental Management Systems – specification with guidance for use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algn="l" eaLnBrk="1" hangingPunct="1"/>
            <a:r>
              <a:rPr lang="fr-CA" b="1" smtClean="0">
                <a:solidFill>
                  <a:srgbClr val="E75C01"/>
                </a:solidFill>
                <a:latin typeface="Lucida Sans Unicode" pitchFamily="34" charset="0"/>
                <a:cs typeface="Lucida Sans Unicode" pitchFamily="34" charset="0"/>
              </a:rPr>
              <a:t>PURPOSE OF ISO 27001</a:t>
            </a:r>
            <a:endParaRPr lang="fr-FR" b="1" smtClean="0">
              <a:solidFill>
                <a:srgbClr val="E75C0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29000"/>
            <a:ext cx="3162300" cy="237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620962"/>
            <a:ext cx="1981200" cy="233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err="1" smtClean="0">
                <a:solidFill>
                  <a:srgbClr val="CA6800"/>
                </a:solidFill>
              </a:rPr>
              <a:t>Benefits</a:t>
            </a:r>
            <a:r>
              <a:rPr lang="fr-CA" sz="3600" dirty="0" smtClean="0">
                <a:solidFill>
                  <a:srgbClr val="CA6800"/>
                </a:solidFill>
              </a:rPr>
              <a:t> of ISMS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51203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To protect an organization’s information assets in order to: ensure business continuity, minimize business damage, and maximize return on investments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Internationally recognized, structured methodology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Defined process to evaluate, implement, maintain, and manage information security,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Tailored policies, standards, procedures, and guidelines</a:t>
            </a:r>
            <a:endParaRPr lang="en-US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604" y="3505200"/>
            <a:ext cx="284839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err="1" smtClean="0">
                <a:solidFill>
                  <a:srgbClr val="CA6800"/>
                </a:solidFill>
              </a:rPr>
              <a:t>Benefits</a:t>
            </a:r>
            <a:r>
              <a:rPr lang="fr-CA" sz="3600" dirty="0" smtClean="0">
                <a:solidFill>
                  <a:srgbClr val="CA6800"/>
                </a:solidFill>
              </a:rPr>
              <a:t> of ISMS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5325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Efficient and effective security planning and management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Increased credibility, trust and confidence of partners and customers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Compliance to all relevant commitment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Compatibility with other standards</a:t>
            </a:r>
            <a:endParaRPr lang="en-US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smtClean="0">
                <a:solidFill>
                  <a:srgbClr val="CA6800"/>
                </a:solidFill>
              </a:rPr>
              <a:t>Information </a:t>
            </a:r>
            <a:r>
              <a:rPr lang="fr-CA" sz="3600" dirty="0" err="1" smtClean="0">
                <a:solidFill>
                  <a:srgbClr val="CA6800"/>
                </a:solidFill>
              </a:rPr>
              <a:t>security</a:t>
            </a:r>
            <a:r>
              <a:rPr lang="fr-CA" sz="3600" dirty="0" smtClean="0">
                <a:solidFill>
                  <a:srgbClr val="CA6800"/>
                </a:solidFill>
              </a:rPr>
              <a:t> concepts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pic>
        <p:nvPicPr>
          <p:cNvPr id="4" name="Content Placeholder 3" descr="Computers_Cycle_iStock_000005653488XSmal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2057400"/>
            <a:ext cx="4948238" cy="3709988"/>
          </a:xfrm>
        </p:spPr>
      </p:pic>
      <p:sp>
        <p:nvSpPr>
          <p:cNvPr id="6" name="Rectangle 5"/>
          <p:cNvSpPr/>
          <p:nvPr/>
        </p:nvSpPr>
        <p:spPr>
          <a:xfrm>
            <a:off x="76200" y="2281535"/>
            <a:ext cx="3124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Non-Repudiation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657600"/>
            <a:ext cx="1981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Availability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590215" y="5715000"/>
            <a:ext cx="253398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Accountability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6015335"/>
            <a:ext cx="253398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Integrity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4872335"/>
            <a:ext cx="253398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Reliability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10015" y="3424535"/>
            <a:ext cx="253398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Confidentiality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676400"/>
            <a:ext cx="253398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Accountability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47838" y="1746250"/>
            <a:ext cx="5278437" cy="4194175"/>
            <a:chOff x="1748145" y="1746528"/>
            <a:chExt cx="5278172" cy="4193771"/>
          </a:xfrm>
        </p:grpSpPr>
        <p:sp>
          <p:nvSpPr>
            <p:cNvPr id="19" name="Striped Right Arrow 18"/>
            <p:cNvSpPr/>
            <p:nvPr/>
          </p:nvSpPr>
          <p:spPr>
            <a:xfrm rot="4064189">
              <a:off x="2978860" y="1865830"/>
              <a:ext cx="772004" cy="533400"/>
            </a:xfrm>
            <a:prstGeom prst="stripedRightArrow">
              <a:avLst/>
            </a:prstGeom>
            <a:scene3d>
              <a:camera prst="orthographicFront">
                <a:rot lat="20588327" lon="2954719" rev="21353491"/>
              </a:camera>
              <a:lightRig rig="threePt" dir="t"/>
            </a:scene3d>
            <a:sp3d>
              <a:bevelT w="127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Striped Right Arrow 19"/>
            <p:cNvSpPr/>
            <p:nvPr/>
          </p:nvSpPr>
          <p:spPr>
            <a:xfrm rot="8952791">
              <a:off x="6254313" y="2430810"/>
              <a:ext cx="772004" cy="533400"/>
            </a:xfrm>
            <a:prstGeom prst="stripedRightArrow">
              <a:avLst/>
            </a:prstGeom>
            <a:scene3d>
              <a:camera prst="orthographicFront">
                <a:rot lat="1898506" lon="2561317" rev="1095802"/>
              </a:camera>
              <a:lightRig rig="threePt" dir="t"/>
            </a:scene3d>
            <a:sp3d>
              <a:bevelT w="127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Striped Right Arrow 20"/>
            <p:cNvSpPr/>
            <p:nvPr/>
          </p:nvSpPr>
          <p:spPr>
            <a:xfrm rot="13691020">
              <a:off x="5558665" y="5287597"/>
              <a:ext cx="772004" cy="533400"/>
            </a:xfrm>
            <a:prstGeom prst="stripedRightArrow">
              <a:avLst/>
            </a:prstGeom>
            <a:scene3d>
              <a:camera prst="orthographicFront">
                <a:rot lat="1785217" lon="20208812" rev="20889306"/>
              </a:camera>
              <a:lightRig rig="threePt" dir="t"/>
            </a:scene3d>
            <a:sp3d>
              <a:bevelT w="127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Striped Right Arrow 21"/>
            <p:cNvSpPr/>
            <p:nvPr/>
          </p:nvSpPr>
          <p:spPr>
            <a:xfrm rot="20281875">
              <a:off x="1748145" y="4620839"/>
              <a:ext cx="772004" cy="533400"/>
            </a:xfrm>
            <a:prstGeom prst="stripedRightArrow">
              <a:avLst/>
            </a:prstGeom>
            <a:scene3d>
              <a:camera prst="orthographicFront">
                <a:rot lat="19613294" lon="19810507" rev="1416573"/>
              </a:camera>
              <a:lightRig rig="threePt" dir="t"/>
            </a:scene3d>
            <a:sp3d>
              <a:bevelT w="127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2800" dirty="0" smtClean="0">
                <a:solidFill>
                  <a:srgbClr val="CA6800"/>
                </a:solidFill>
              </a:rPr>
              <a:t>Plan-Do-Check-</a:t>
            </a:r>
            <a:r>
              <a:rPr lang="fr-CA" sz="2800" dirty="0" err="1" smtClean="0">
                <a:solidFill>
                  <a:srgbClr val="CA6800"/>
                </a:solidFill>
              </a:rPr>
              <a:t>Act</a:t>
            </a:r>
            <a:r>
              <a:rPr lang="fr-CA" sz="2800" dirty="0" smtClean="0">
                <a:solidFill>
                  <a:srgbClr val="CA6800"/>
                </a:solidFill>
              </a:rPr>
              <a:t> cycle &amp; </a:t>
            </a:r>
            <a:r>
              <a:rPr lang="fr-CA" sz="2800" dirty="0" err="1" smtClean="0">
                <a:solidFill>
                  <a:srgbClr val="CA6800"/>
                </a:solidFill>
              </a:rPr>
              <a:t>Continual</a:t>
            </a:r>
            <a:r>
              <a:rPr lang="fr-CA" sz="2800" dirty="0" smtClean="0">
                <a:solidFill>
                  <a:srgbClr val="CA6800"/>
                </a:solidFill>
              </a:rPr>
              <a:t> </a:t>
            </a:r>
            <a:r>
              <a:rPr lang="fr-CA" sz="2800" dirty="0" err="1" smtClean="0">
                <a:solidFill>
                  <a:srgbClr val="CA6800"/>
                </a:solidFill>
              </a:rPr>
              <a:t>Improvement</a:t>
            </a:r>
            <a:endParaRPr lang="fr-FR" sz="2800" dirty="0" smtClean="0">
              <a:solidFill>
                <a:srgbClr val="CA6800"/>
              </a:solidFill>
            </a:endParaRPr>
          </a:p>
        </p:txBody>
      </p:sp>
      <p:pic>
        <p:nvPicPr>
          <p:cNvPr id="57346" name="Content Placeholder 3" descr="deming-cycle-plan-do-check-act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6175" y="1981200"/>
            <a:ext cx="4060825" cy="40386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981200"/>
            <a:ext cx="2286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Take actions to continually improve process performance – effectiveness and efficiency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1981200"/>
            <a:ext cx="2590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Establish objectives necessary to deliver results in accordance with customer requirements and the organization’s policies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4611688"/>
            <a:ext cx="259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Implement the processes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4572000"/>
            <a:ext cx="2590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Monitor and measure processes and product against policies, objectives and requirements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PDCA Model </a:t>
            </a:r>
            <a:r>
              <a:rPr lang="fr-CA" sz="3200" dirty="0" err="1" smtClean="0">
                <a:solidFill>
                  <a:srgbClr val="CA6800"/>
                </a:solidFill>
              </a:rPr>
              <a:t>applied</a:t>
            </a:r>
            <a:r>
              <a:rPr lang="fr-CA" sz="3200" dirty="0" smtClean="0">
                <a:solidFill>
                  <a:srgbClr val="CA6800"/>
                </a:solidFill>
              </a:rPr>
              <a:t> to ISMS </a:t>
            </a:r>
            <a:r>
              <a:rPr lang="fr-CA" sz="3200" dirty="0" err="1" smtClean="0">
                <a:solidFill>
                  <a:srgbClr val="CA6800"/>
                </a:solidFill>
              </a:rPr>
              <a:t>processes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2346325"/>
            <a:ext cx="88455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52800"/>
            <a:ext cx="345189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fr-CA" sz="4100" b="1">
                <a:solidFill>
                  <a:srgbClr val="FE863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ISO 27001 REQUIREMENTS</a:t>
            </a:r>
            <a:endParaRPr lang="fr-FR" sz="4100" b="1" dirty="0">
              <a:solidFill>
                <a:srgbClr val="FE8637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>
                <a:solidFill>
                  <a:schemeClr val="accent1"/>
                </a:solidFill>
              </a:rPr>
              <a:t>ISO 27001 REQUIREMENTS</a:t>
            </a:r>
            <a:endParaRPr lang="fr-FR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345189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Introduction to ISO 27001</a:t>
            </a:r>
          </a:p>
          <a:p>
            <a:pPr eaLnBrk="1" hangingPunct="1"/>
            <a:r>
              <a:rPr lang="en-US" sz="3600" smtClean="0"/>
              <a:t>Purpose and intent of the 27001 standard</a:t>
            </a:r>
          </a:p>
          <a:p>
            <a:pPr eaLnBrk="1" hangingPunct="1"/>
            <a:r>
              <a:rPr lang="en-US" sz="3600" smtClean="0"/>
              <a:t>Requirements of ISO 27001:2005</a:t>
            </a:r>
          </a:p>
          <a:p>
            <a:pPr eaLnBrk="1" hangingPunct="1">
              <a:buFont typeface="Wingdings 3" pitchFamily="18" charset="2"/>
              <a:buNone/>
            </a:pPr>
            <a:endParaRPr lang="fr-CA" sz="3600" smtClean="0"/>
          </a:p>
        </p:txBody>
      </p:sp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0" dirty="0" smtClean="0">
                <a:solidFill>
                  <a:schemeClr val="tx1"/>
                </a:solidFill>
                <a:effectLst/>
              </a:rPr>
              <a:t>Course Content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725" y="3649663"/>
            <a:ext cx="24542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ISO 27001 </a:t>
            </a:r>
            <a:r>
              <a:rPr lang="fr-CA" sz="3200" dirty="0" err="1" smtClean="0">
                <a:solidFill>
                  <a:srgbClr val="CA6800"/>
                </a:solidFill>
              </a:rPr>
              <a:t>Requirements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655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1 Scope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1.1 General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1.2 Application</a:t>
            </a:r>
          </a:p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2 Normative References</a:t>
            </a:r>
          </a:p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3 Term and definitions</a:t>
            </a:r>
          </a:p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4 Information security management system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4.1 General requirements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4.2 Establishing and managing the ISMS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4.3 Documentation requirements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ISO 27001 </a:t>
            </a:r>
            <a:r>
              <a:rPr lang="fr-CA" sz="3200" dirty="0" err="1" smtClean="0">
                <a:solidFill>
                  <a:srgbClr val="CA6800"/>
                </a:solidFill>
              </a:rPr>
              <a:t>Requirements</a:t>
            </a:r>
            <a:r>
              <a:rPr lang="fr-CA" sz="3200" dirty="0" smtClean="0">
                <a:solidFill>
                  <a:srgbClr val="CA6800"/>
                </a:solidFill>
              </a:rPr>
              <a:t> 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675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5 Management Responsibility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5.1 Management commitment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5.2 Resource management</a:t>
            </a:r>
          </a:p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6 Internal ISMS audits</a:t>
            </a:r>
          </a:p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7 Management review of the ISMS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7.1 General 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7.2 Review input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7.3 Review output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725" y="3649663"/>
            <a:ext cx="24542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ISO 27001 </a:t>
            </a:r>
            <a:r>
              <a:rPr lang="fr-CA" sz="3200" dirty="0" err="1" smtClean="0">
                <a:solidFill>
                  <a:srgbClr val="CA6800"/>
                </a:solidFill>
              </a:rPr>
              <a:t>Requirements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696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8 ISMS Improvement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8.1 Continual improvement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8.2 Corrective action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8.3 Preventive action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725" y="3649663"/>
            <a:ext cx="24542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725" y="3649663"/>
            <a:ext cx="24542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ISO 27001 </a:t>
            </a:r>
            <a:r>
              <a:rPr lang="fr-CA" sz="3200" dirty="0" err="1" smtClean="0">
                <a:solidFill>
                  <a:srgbClr val="CA6800"/>
                </a:solidFill>
              </a:rPr>
              <a:t>Requirements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716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Annex A (normative)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Control objectives and controls</a:t>
            </a:r>
          </a:p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Annex B (informative)</a:t>
            </a:r>
          </a:p>
          <a:p>
            <a:pPr lvl="1" eaLnBrk="1" hangingPunct="1"/>
            <a:r>
              <a:rPr lang="en-US" smtClean="0">
                <a:solidFill>
                  <a:srgbClr val="CA6800"/>
                </a:solidFill>
              </a:rPr>
              <a:t>OECD principles and this International Standard</a:t>
            </a:r>
          </a:p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Annex C (informative)</a:t>
            </a:r>
          </a:p>
          <a:p>
            <a:pPr lvl="1" eaLnBrk="1" hangingPunct="1"/>
            <a:r>
              <a:rPr lang="en-US" smtClean="0">
                <a:solidFill>
                  <a:srgbClr val="CA6800"/>
                </a:solidFill>
              </a:rPr>
              <a:t>Correspondence between BS EN ISO 9001:2000, BS EN ISO 14001:1996 and ISO 27001:2005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Scope 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737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Requirements for</a:t>
            </a:r>
          </a:p>
          <a:p>
            <a:pPr lvl="1" eaLnBrk="1" hangingPunct="1"/>
            <a:r>
              <a:rPr lang="en-US" sz="2600" smtClean="0">
                <a:solidFill>
                  <a:srgbClr val="CA6800"/>
                </a:solidFill>
              </a:rPr>
              <a:t>Establishing</a:t>
            </a:r>
          </a:p>
          <a:p>
            <a:pPr lvl="1" eaLnBrk="1" hangingPunct="1"/>
            <a:r>
              <a:rPr lang="en-US" sz="2600" smtClean="0">
                <a:solidFill>
                  <a:srgbClr val="CA6800"/>
                </a:solidFill>
              </a:rPr>
              <a:t>Implementing</a:t>
            </a:r>
          </a:p>
          <a:p>
            <a:pPr lvl="1" eaLnBrk="1" hangingPunct="1"/>
            <a:r>
              <a:rPr lang="en-US" sz="2600" smtClean="0">
                <a:solidFill>
                  <a:srgbClr val="CA6800"/>
                </a:solidFill>
              </a:rPr>
              <a:t>Operating</a:t>
            </a:r>
          </a:p>
          <a:p>
            <a:pPr lvl="1" eaLnBrk="1" hangingPunct="1"/>
            <a:r>
              <a:rPr lang="en-US" sz="2600" smtClean="0">
                <a:solidFill>
                  <a:srgbClr val="CA6800"/>
                </a:solidFill>
              </a:rPr>
              <a:t>Monitoring</a:t>
            </a:r>
          </a:p>
          <a:p>
            <a:pPr lvl="1" eaLnBrk="1" hangingPunct="1"/>
            <a:r>
              <a:rPr lang="en-US" sz="2600" smtClean="0">
                <a:solidFill>
                  <a:srgbClr val="CA6800"/>
                </a:solidFill>
              </a:rPr>
              <a:t>Reviewing</a:t>
            </a:r>
          </a:p>
          <a:p>
            <a:pPr lvl="1" eaLnBrk="1" hangingPunct="1"/>
            <a:r>
              <a:rPr lang="en-US" sz="2600" smtClean="0">
                <a:solidFill>
                  <a:srgbClr val="CA6800"/>
                </a:solidFill>
              </a:rPr>
              <a:t>Maintaining and </a:t>
            </a:r>
          </a:p>
          <a:p>
            <a:pPr lvl="1" eaLnBrk="1" hangingPunct="1"/>
            <a:r>
              <a:rPr lang="en-US" sz="2600" smtClean="0">
                <a:solidFill>
                  <a:srgbClr val="CA6800"/>
                </a:solidFill>
              </a:rPr>
              <a:t>Improving </a:t>
            </a:r>
          </a:p>
          <a:p>
            <a:pPr lvl="1" eaLnBrk="1" hangingPunct="1"/>
            <a:r>
              <a:rPr lang="en-US" sz="2600" smtClean="0">
                <a:solidFill>
                  <a:srgbClr val="CA6800"/>
                </a:solidFill>
              </a:rPr>
              <a:t>A documented ISMS w/in the context of the organization’s overall business risks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95600"/>
            <a:ext cx="24876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Scope 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7577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ISMS is designed to ensure</a:t>
            </a:r>
          </a:p>
          <a:p>
            <a:pPr lvl="1" eaLnBrk="1" hangingPunct="1"/>
            <a:r>
              <a:rPr lang="en-US" sz="2200" smtClean="0">
                <a:solidFill>
                  <a:srgbClr val="CA6800"/>
                </a:solidFill>
              </a:rPr>
              <a:t>the selection of adequate and proportionate security controls that protect information assets and give confidence to interested parties.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95600"/>
            <a:ext cx="24876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Application of the standard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7782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Generic</a:t>
            </a:r>
            <a:endParaRPr lang="en-US" sz="2200" smtClean="0">
              <a:solidFill>
                <a:srgbClr val="CA6800"/>
              </a:solidFill>
            </a:endParaRPr>
          </a:p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Applicable to all organizations</a:t>
            </a:r>
          </a:p>
          <a:p>
            <a:pPr eaLnBrk="1" hangingPunct="1"/>
            <a:r>
              <a:rPr lang="en-US" smtClean="0">
                <a:solidFill>
                  <a:srgbClr val="CA6800"/>
                </a:solidFill>
              </a:rPr>
              <a:t>Exclusions: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do not affect the ability or responsibility to provide information security that meets security requirements as determined by risk assessment and regulatory requirements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must be justified and evidence provided that associate risks are acceptable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Requirements in clauses 4, 5, 6, 7 and 8 cannot be excluded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5925" y="4533900"/>
            <a:ext cx="2378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reeform 35"/>
          <p:cNvSpPr/>
          <p:nvPr/>
        </p:nvSpPr>
        <p:spPr>
          <a:xfrm>
            <a:off x="5715000" y="2819400"/>
            <a:ext cx="520700" cy="46038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971800" y="2819400"/>
            <a:ext cx="520700" cy="46038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543800" y="3124200"/>
            <a:ext cx="609600" cy="2057400"/>
          </a:xfrm>
          <a:custGeom>
            <a:avLst/>
            <a:gdLst>
              <a:gd name="connsiteX0" fmla="*/ 1552575 w 1562100"/>
              <a:gd name="connsiteY0" fmla="*/ 0 h 2676525"/>
              <a:gd name="connsiteX1" fmla="*/ 1562100 w 1562100"/>
              <a:gd name="connsiteY1" fmla="*/ 2676525 h 2676525"/>
              <a:gd name="connsiteX2" fmla="*/ 0 w 1562100"/>
              <a:gd name="connsiteY2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2676525">
                <a:moveTo>
                  <a:pt x="1552575" y="0"/>
                </a:moveTo>
                <a:lnTo>
                  <a:pt x="1562100" y="2676525"/>
                </a:lnTo>
                <a:lnTo>
                  <a:pt x="0" y="26765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27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041650" y="5105400"/>
            <a:ext cx="1587500" cy="0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41650" y="4343400"/>
            <a:ext cx="1587500" cy="0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3041650" y="3581400"/>
            <a:ext cx="1587500" cy="0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057525" y="2286000"/>
            <a:ext cx="1562100" cy="3581400"/>
          </a:xfrm>
          <a:custGeom>
            <a:avLst/>
            <a:gdLst>
              <a:gd name="connsiteX0" fmla="*/ 1552575 w 1562100"/>
              <a:gd name="connsiteY0" fmla="*/ 0 h 2676525"/>
              <a:gd name="connsiteX1" fmla="*/ 1562100 w 1562100"/>
              <a:gd name="connsiteY1" fmla="*/ 2676525 h 2676525"/>
              <a:gd name="connsiteX2" fmla="*/ 0 w 1562100"/>
              <a:gd name="connsiteY2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2676525">
                <a:moveTo>
                  <a:pt x="1552575" y="0"/>
                </a:moveTo>
                <a:lnTo>
                  <a:pt x="1562100" y="2676525"/>
                </a:lnTo>
                <a:lnTo>
                  <a:pt x="0" y="26765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27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ISO 27001; Clause 4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676400"/>
            <a:ext cx="4648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Information Security Management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2514600"/>
            <a:ext cx="2362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4.2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Establish and manage the ISMS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514600"/>
            <a:ext cx="2362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4.1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General Requirements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0" y="2514600"/>
            <a:ext cx="2362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" rIns="18288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4.3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Documentation requirements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3276600"/>
            <a:ext cx="2362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4.2.1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Establishing the ISMS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4038600"/>
            <a:ext cx="2362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4.2.2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Implement and operate the ISMS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4800600"/>
            <a:ext cx="2362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4.1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Monitor and review the ISMS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5562600"/>
            <a:ext cx="2362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4.1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Maintain and improve the ISMS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7800" y="3276600"/>
            <a:ext cx="2362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4.3.1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General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57800" y="4038600"/>
            <a:ext cx="2362200" cy="639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4.3.2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Control of documents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57800" y="4846638"/>
            <a:ext cx="2362200" cy="639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4.3.3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Control of records</a:t>
            </a:r>
          </a:p>
        </p:txBody>
      </p:sp>
      <p:sp>
        <p:nvSpPr>
          <p:cNvPr id="32" name="Freeform 31"/>
          <p:cNvSpPr/>
          <p:nvPr/>
        </p:nvSpPr>
        <p:spPr>
          <a:xfrm flipV="1">
            <a:off x="7620000" y="4343400"/>
            <a:ext cx="520700" cy="46038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7620000" y="3535363"/>
            <a:ext cx="520700" cy="46037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4.1 General </a:t>
            </a:r>
            <a:r>
              <a:rPr lang="fr-CA" sz="3200" dirty="0" err="1" smtClean="0">
                <a:solidFill>
                  <a:srgbClr val="CA6800"/>
                </a:solidFill>
              </a:rPr>
              <a:t>Requirements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819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Establish the ISMS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Implement the ISMS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Operate the ISMS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Monitor the ISMS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Review the ISMS 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Maintain the ISMS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Improve the ISMS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4.2 </a:t>
            </a:r>
            <a:r>
              <a:rPr lang="fr-CA" sz="3200" dirty="0" err="1" smtClean="0">
                <a:solidFill>
                  <a:srgbClr val="CA6800"/>
                </a:solidFill>
              </a:rPr>
              <a:t>Establishing</a:t>
            </a:r>
            <a:r>
              <a:rPr lang="fr-CA" sz="3200" dirty="0" smtClean="0">
                <a:solidFill>
                  <a:srgbClr val="CA6800"/>
                </a:solidFill>
              </a:rPr>
              <a:t> and </a:t>
            </a:r>
            <a:r>
              <a:rPr lang="fr-CA" sz="3200" dirty="0" err="1" smtClean="0">
                <a:solidFill>
                  <a:srgbClr val="CA6800"/>
                </a:solidFill>
              </a:rPr>
              <a:t>managing</a:t>
            </a:r>
            <a:r>
              <a:rPr lang="fr-CA" sz="3200" dirty="0" smtClean="0">
                <a:solidFill>
                  <a:srgbClr val="CA6800"/>
                </a:solidFill>
              </a:rPr>
              <a:t> the ISMS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8397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4.2.1 Establish the ISMS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Define the scope and boundaries of the ISMS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Define and ISMS policy that: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200" smtClean="0">
                <a:solidFill>
                  <a:srgbClr val="CA6800"/>
                </a:solidFill>
              </a:rPr>
              <a:t>includes the framework for setting objectives and establishes an overall sense of direction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200" smtClean="0">
                <a:solidFill>
                  <a:srgbClr val="CA6800"/>
                </a:solidFill>
              </a:rPr>
              <a:t>takes into account  business and legal requirements, and contractual security obligations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200" smtClean="0">
                <a:solidFill>
                  <a:srgbClr val="CA6800"/>
                </a:solidFill>
              </a:rPr>
              <a:t>aligns with the strategic risk management context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200" smtClean="0">
                <a:solidFill>
                  <a:srgbClr val="CA6800"/>
                </a:solidFill>
              </a:rPr>
              <a:t>establishes  criteria against which risk will be evaluated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200" smtClean="0">
                <a:solidFill>
                  <a:srgbClr val="CA6800"/>
                </a:solidFill>
              </a:rPr>
              <a:t>has  been approved by management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err="1" smtClean="0">
                <a:solidFill>
                  <a:srgbClr val="CA6800"/>
                </a:solidFill>
              </a:rPr>
              <a:t>What</a:t>
            </a:r>
            <a:r>
              <a:rPr lang="fr-CA" sz="3600" dirty="0" smtClean="0">
                <a:solidFill>
                  <a:srgbClr val="CA6800"/>
                </a:solidFill>
              </a:rPr>
              <a:t> </a:t>
            </a:r>
            <a:r>
              <a:rPr lang="fr-CA" sz="3600" dirty="0" err="1" smtClean="0">
                <a:solidFill>
                  <a:srgbClr val="CA6800"/>
                </a:solidFill>
              </a:rPr>
              <a:t>is</a:t>
            </a:r>
            <a:r>
              <a:rPr lang="fr-CA" sz="3600" dirty="0" smtClean="0">
                <a:solidFill>
                  <a:srgbClr val="CA6800"/>
                </a:solidFill>
              </a:rPr>
              <a:t> ISMS?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458200" cy="4137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>
                <a:solidFill>
                  <a:srgbClr val="CA6800"/>
                </a:solidFill>
              </a:rPr>
              <a:t>That part of the overall management system, based on a business risk approach, to establish, implement, operate, monitor, review, maintain and improve information security.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000" smtClean="0">
                <a:solidFill>
                  <a:srgbClr val="CA6800"/>
                </a:solidFill>
              </a:rPr>
              <a:t>(ISO/IEC 27001:2005 Clause 3.7)</a:t>
            </a:r>
          </a:p>
        </p:txBody>
      </p:sp>
      <p:pic>
        <p:nvPicPr>
          <p:cNvPr id="4" name="Picture 3" descr="Information_Security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038600"/>
            <a:ext cx="334818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114800"/>
            <a:ext cx="20574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4.2 </a:t>
            </a:r>
            <a:r>
              <a:rPr lang="fr-CA" sz="3200" dirty="0" err="1" smtClean="0">
                <a:solidFill>
                  <a:srgbClr val="CA6800"/>
                </a:solidFill>
              </a:rPr>
              <a:t>Establishing</a:t>
            </a:r>
            <a:r>
              <a:rPr lang="fr-CA" sz="3200" dirty="0" smtClean="0">
                <a:solidFill>
                  <a:srgbClr val="CA6800"/>
                </a:solidFill>
              </a:rPr>
              <a:t> and </a:t>
            </a:r>
            <a:r>
              <a:rPr lang="fr-CA" sz="3200" dirty="0" err="1" smtClean="0">
                <a:solidFill>
                  <a:srgbClr val="CA6800"/>
                </a:solidFill>
              </a:rPr>
              <a:t>managing</a:t>
            </a:r>
            <a:r>
              <a:rPr lang="fr-CA" sz="3200" dirty="0" smtClean="0">
                <a:solidFill>
                  <a:srgbClr val="CA6800"/>
                </a:solidFill>
              </a:rPr>
              <a:t> the ISMS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860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smtClean="0">
                <a:solidFill>
                  <a:srgbClr val="CA6800"/>
                </a:solidFill>
              </a:rPr>
              <a:t>4.2.1 Establish the ISMS</a:t>
            </a:r>
          </a:p>
          <a:p>
            <a:pPr marL="914400" lvl="1" indent="-457200" eaLnBrk="1" hangingPunct="1">
              <a:buFont typeface="Verdana" pitchFamily="34" charset="0"/>
              <a:buAutoNum type="alphaLcPeriod" startAt="3"/>
            </a:pPr>
            <a:r>
              <a:rPr lang="en-US" sz="2400" smtClean="0">
                <a:solidFill>
                  <a:srgbClr val="CA6800"/>
                </a:solidFill>
              </a:rPr>
              <a:t>Risk assessment approach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suited to the ISMS, and the identified business information security, legal and regulatory requirements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criteria  for accepting risks and identify the acceptable levels of risks</a:t>
            </a:r>
          </a:p>
          <a:p>
            <a:pPr marL="914400" lvl="1" indent="-457200" eaLnBrk="1" hangingPunct="1">
              <a:buFont typeface="Verdana" pitchFamily="34" charset="0"/>
              <a:buAutoNum type="alphaLcPeriod" startAt="3"/>
            </a:pPr>
            <a:r>
              <a:rPr lang="en-US" sz="2400" smtClean="0">
                <a:solidFill>
                  <a:srgbClr val="CA6800"/>
                </a:solidFill>
              </a:rPr>
              <a:t>Risk identification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assets w/in the scope of the ISMS, and the owners of these assets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threats to those assets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vulnerabilities that might be exploited by the threats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impacts that losses of confidentiality, integrity and availability may have on the assets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Asset classification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8806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CA6800"/>
                </a:solidFill>
              </a:rPr>
              <a:t>Information assets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Database</a:t>
            </a:r>
            <a:endParaRPr lang="en-US" sz="1100" smtClean="0">
              <a:solidFill>
                <a:srgbClr val="CA6800"/>
              </a:solidFill>
            </a:endParaRP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Procedures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Training material</a:t>
            </a:r>
          </a:p>
          <a:p>
            <a:pPr eaLnBrk="1" hangingPunct="1"/>
            <a:r>
              <a:rPr lang="en-US" sz="1800" smtClean="0">
                <a:solidFill>
                  <a:srgbClr val="CA6800"/>
                </a:solidFill>
              </a:rPr>
              <a:t>Paper documents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Inventory list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Contracts</a:t>
            </a:r>
          </a:p>
          <a:p>
            <a:pPr eaLnBrk="1" hangingPunct="1"/>
            <a:r>
              <a:rPr lang="en-US" sz="1800" smtClean="0">
                <a:solidFill>
                  <a:srgbClr val="CA6800"/>
                </a:solidFill>
              </a:rPr>
              <a:t>Software assets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Application software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System software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Case too</a:t>
            </a:r>
          </a:p>
          <a:p>
            <a:pPr eaLnBrk="1" hangingPunct="1"/>
            <a:r>
              <a:rPr lang="en-US" sz="1800" smtClean="0">
                <a:solidFill>
                  <a:srgbClr val="CA6800"/>
                </a:solidFill>
              </a:rPr>
              <a:t>Physical assets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Computers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Fax machines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Air-conditioning units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Building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Network devices</a:t>
            </a:r>
          </a:p>
          <a:p>
            <a:pPr lvl="1" eaLnBrk="1" hangingPunct="1"/>
            <a:r>
              <a:rPr lang="en-US" sz="1400" smtClean="0">
                <a:solidFill>
                  <a:srgbClr val="CA6800"/>
                </a:solidFill>
              </a:rPr>
              <a:t>Goods</a:t>
            </a:r>
          </a:p>
          <a:p>
            <a:pPr lvl="1" eaLnBrk="1" hangingPunct="1"/>
            <a:endParaRPr lang="en-US" sz="1600" smtClean="0">
              <a:solidFill>
                <a:srgbClr val="CA680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800600" y="1600200"/>
            <a:ext cx="373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CA6800"/>
                </a:solidFill>
                <a:latin typeface="+mn-lt"/>
              </a:rPr>
              <a:t>People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Staffs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Customers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Subscribers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CA6800"/>
                </a:solidFill>
                <a:latin typeface="+mn-lt"/>
              </a:rPr>
              <a:t>Service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Heating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Network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Telecom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Power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Air-condition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Pipe water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CA6800"/>
                </a:solidFill>
                <a:latin typeface="+mn-lt"/>
              </a:rPr>
              <a:t>Intangibles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Goodwill / reputation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Organization confidence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CA6800"/>
                </a:solidFill>
                <a:latin typeface="+mn-lt"/>
              </a:rPr>
              <a:t>Organization image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CA6800"/>
                </a:solidFill>
                <a:latin typeface="+mn-lt"/>
              </a:rPr>
              <a:t>Money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1600" kern="0" dirty="0">
              <a:solidFill>
                <a:srgbClr val="CA6800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975" y="3124200"/>
            <a:ext cx="1825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4.2 </a:t>
            </a:r>
            <a:r>
              <a:rPr lang="fr-CA" sz="3200" dirty="0" err="1" smtClean="0">
                <a:solidFill>
                  <a:srgbClr val="CA6800"/>
                </a:solidFill>
              </a:rPr>
              <a:t>Establishing</a:t>
            </a:r>
            <a:r>
              <a:rPr lang="fr-CA" sz="3200" dirty="0" smtClean="0">
                <a:solidFill>
                  <a:srgbClr val="CA6800"/>
                </a:solidFill>
              </a:rPr>
              <a:t> and </a:t>
            </a:r>
            <a:r>
              <a:rPr lang="fr-CA" sz="3200" dirty="0" err="1" smtClean="0">
                <a:solidFill>
                  <a:srgbClr val="CA6800"/>
                </a:solidFill>
              </a:rPr>
              <a:t>managing</a:t>
            </a:r>
            <a:r>
              <a:rPr lang="fr-CA" sz="3200" dirty="0" smtClean="0">
                <a:solidFill>
                  <a:srgbClr val="CA6800"/>
                </a:solidFill>
              </a:rPr>
              <a:t> the ISMS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901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smtClean="0">
                <a:solidFill>
                  <a:srgbClr val="CA6800"/>
                </a:solidFill>
              </a:rPr>
              <a:t>4.2.1 Establish the ISMS</a:t>
            </a:r>
          </a:p>
          <a:p>
            <a:pPr marL="914400" lvl="1" indent="-457200" eaLnBrk="1" hangingPunct="1">
              <a:buFont typeface="Verdana" pitchFamily="34" charset="0"/>
              <a:buAutoNum type="alphaLcPeriod" startAt="3"/>
            </a:pPr>
            <a:r>
              <a:rPr lang="en-US" sz="2400" smtClean="0">
                <a:solidFill>
                  <a:srgbClr val="CA6800"/>
                </a:solidFill>
              </a:rPr>
              <a:t>Risk analysis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Business impacts upon the organization that might result from security failures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Realistic likelihood of security failures occurring and controls currently implemented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Estimate he levels of risks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Determine whether the risks are acceptable or require treatment</a:t>
            </a:r>
          </a:p>
          <a:p>
            <a:pPr marL="914400" lvl="1" indent="-457200" eaLnBrk="1" hangingPunct="1">
              <a:buFont typeface="Verdana" pitchFamily="34" charset="0"/>
              <a:buAutoNum type="alphaLcPeriod" startAt="3"/>
            </a:pPr>
            <a:r>
              <a:rPr lang="en-US" sz="2400" smtClean="0">
                <a:solidFill>
                  <a:srgbClr val="CA6800"/>
                </a:solidFill>
              </a:rPr>
              <a:t>Risk treatment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Applying appropriate controls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Accepting risks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Avoiding risks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Transferring risks to other parties, e.g. insurers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22860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4.2 </a:t>
            </a:r>
            <a:r>
              <a:rPr lang="fr-CA" sz="3200" dirty="0" err="1" smtClean="0">
                <a:solidFill>
                  <a:srgbClr val="CA6800"/>
                </a:solidFill>
              </a:rPr>
              <a:t>Establishing</a:t>
            </a:r>
            <a:r>
              <a:rPr lang="fr-CA" sz="3200" dirty="0" smtClean="0">
                <a:solidFill>
                  <a:srgbClr val="CA6800"/>
                </a:solidFill>
              </a:rPr>
              <a:t> and </a:t>
            </a:r>
            <a:r>
              <a:rPr lang="fr-CA" sz="3200" dirty="0" err="1" smtClean="0">
                <a:solidFill>
                  <a:srgbClr val="CA6800"/>
                </a:solidFill>
              </a:rPr>
              <a:t>managing</a:t>
            </a:r>
            <a:r>
              <a:rPr lang="fr-CA" sz="3200" dirty="0" smtClean="0">
                <a:solidFill>
                  <a:srgbClr val="CA6800"/>
                </a:solidFill>
              </a:rPr>
              <a:t> the ISMS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921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smtClean="0">
                <a:solidFill>
                  <a:srgbClr val="CA6800"/>
                </a:solidFill>
              </a:rPr>
              <a:t>4.2.1 Establish the ISMS</a:t>
            </a:r>
          </a:p>
          <a:p>
            <a:pPr marL="914400" lvl="1" indent="-457200" eaLnBrk="1" hangingPunct="1">
              <a:buFont typeface="Verdana" pitchFamily="34" charset="0"/>
              <a:buAutoNum type="alphaLcPeriod" startAt="3"/>
            </a:pPr>
            <a:r>
              <a:rPr lang="en-US" sz="2400" smtClean="0">
                <a:solidFill>
                  <a:srgbClr val="CA6800"/>
                </a:solidFill>
              </a:rPr>
              <a:t>Select control objectives (ref. Annex A)</a:t>
            </a:r>
          </a:p>
          <a:p>
            <a:pPr marL="914400" lvl="1" indent="-457200" eaLnBrk="1" hangingPunct="1">
              <a:buFont typeface="Verdana" pitchFamily="34" charset="0"/>
              <a:buAutoNum type="alphaLcPeriod" startAt="3"/>
            </a:pPr>
            <a:r>
              <a:rPr lang="en-US" sz="2400" smtClean="0">
                <a:solidFill>
                  <a:srgbClr val="CA6800"/>
                </a:solidFill>
              </a:rPr>
              <a:t>Residual risks and management approval</a:t>
            </a:r>
          </a:p>
          <a:p>
            <a:pPr marL="914400" lvl="1" indent="-457200" eaLnBrk="1" hangingPunct="1">
              <a:buFont typeface="Verdana" pitchFamily="34" charset="0"/>
              <a:buAutoNum type="alphaLcPeriod" startAt="3"/>
            </a:pPr>
            <a:r>
              <a:rPr lang="en-US" sz="2400" smtClean="0">
                <a:solidFill>
                  <a:srgbClr val="CA6800"/>
                </a:solidFill>
              </a:rPr>
              <a:t>Authorization to implement</a:t>
            </a:r>
          </a:p>
          <a:p>
            <a:pPr marL="914400" lvl="1" indent="-457200" eaLnBrk="1" hangingPunct="1">
              <a:buFont typeface="Verdana" pitchFamily="34" charset="0"/>
              <a:buAutoNum type="alphaLcPeriod" startAt="3"/>
            </a:pPr>
            <a:r>
              <a:rPr lang="en-US" sz="2400" smtClean="0">
                <a:solidFill>
                  <a:srgbClr val="CA6800"/>
                </a:solidFill>
              </a:rPr>
              <a:t>Statement applicability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Control objectives and controls selected 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Control objectives and controls currently implemented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CA6800"/>
                </a:solidFill>
              </a:rPr>
              <a:t>Exclusion of any control objectives and controls and the justification for their exclusion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7675" y="4876800"/>
            <a:ext cx="22701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4.2 </a:t>
            </a:r>
            <a:r>
              <a:rPr lang="fr-CA" sz="3200" dirty="0" err="1" smtClean="0">
                <a:solidFill>
                  <a:srgbClr val="CA6800"/>
                </a:solidFill>
              </a:rPr>
              <a:t>Establishing</a:t>
            </a:r>
            <a:r>
              <a:rPr lang="fr-CA" sz="3200" dirty="0" smtClean="0">
                <a:solidFill>
                  <a:srgbClr val="CA6800"/>
                </a:solidFill>
              </a:rPr>
              <a:t> and </a:t>
            </a:r>
            <a:r>
              <a:rPr lang="fr-CA" sz="3200" dirty="0" err="1" smtClean="0">
                <a:solidFill>
                  <a:srgbClr val="CA6800"/>
                </a:solidFill>
              </a:rPr>
              <a:t>managing</a:t>
            </a:r>
            <a:r>
              <a:rPr lang="fr-CA" sz="3200" dirty="0" smtClean="0">
                <a:solidFill>
                  <a:srgbClr val="CA6800"/>
                </a:solidFill>
              </a:rPr>
              <a:t> the ISMS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942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4.2.2 Implement and operate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Formulate Risk Treatment Action Plan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Implement Risk Treatment Action Plan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Implement controls selected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Define how to measure the effectiveness of the controls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Implement training and awareness programmes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Manage Operations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Manage Resources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Information Security Incidents and Response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600200"/>
            <a:ext cx="18446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4.2 </a:t>
            </a:r>
            <a:r>
              <a:rPr lang="fr-CA" sz="3200" dirty="0" err="1" smtClean="0">
                <a:solidFill>
                  <a:srgbClr val="CA6800"/>
                </a:solidFill>
              </a:rPr>
              <a:t>Establishing</a:t>
            </a:r>
            <a:r>
              <a:rPr lang="fr-CA" sz="3200" dirty="0" smtClean="0">
                <a:solidFill>
                  <a:srgbClr val="CA6800"/>
                </a:solidFill>
              </a:rPr>
              <a:t> and </a:t>
            </a:r>
            <a:r>
              <a:rPr lang="fr-CA" sz="3200" dirty="0" err="1" smtClean="0">
                <a:solidFill>
                  <a:srgbClr val="CA6800"/>
                </a:solidFill>
              </a:rPr>
              <a:t>managing</a:t>
            </a:r>
            <a:r>
              <a:rPr lang="fr-CA" sz="3200" dirty="0" smtClean="0">
                <a:solidFill>
                  <a:srgbClr val="CA6800"/>
                </a:solidFill>
              </a:rPr>
              <a:t> the ISMS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962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4.2.3 Monitor and Review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Execute monitoring and reviewing procedures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Review effectiveness of the ISMS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Measure the effectiveness of controls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Review risk assessments at planned intervals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Conduct internal ISMS audits at planned intervals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Undertake a management review of the ISMS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Update security plans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Records actions and events that could have an impact on the performance of the ISMS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4.2 </a:t>
            </a:r>
            <a:r>
              <a:rPr lang="fr-CA" sz="3200" dirty="0" err="1" smtClean="0">
                <a:solidFill>
                  <a:srgbClr val="CA6800"/>
                </a:solidFill>
              </a:rPr>
              <a:t>Establishing</a:t>
            </a:r>
            <a:r>
              <a:rPr lang="fr-CA" sz="3200" dirty="0" smtClean="0">
                <a:solidFill>
                  <a:srgbClr val="CA6800"/>
                </a:solidFill>
              </a:rPr>
              <a:t> and </a:t>
            </a:r>
            <a:r>
              <a:rPr lang="fr-CA" sz="3200" dirty="0" err="1" smtClean="0">
                <a:solidFill>
                  <a:srgbClr val="CA6800"/>
                </a:solidFill>
              </a:rPr>
              <a:t>managing</a:t>
            </a:r>
            <a:r>
              <a:rPr lang="fr-CA" sz="3200" dirty="0" smtClean="0">
                <a:solidFill>
                  <a:srgbClr val="CA6800"/>
                </a:solidFill>
              </a:rPr>
              <a:t> the ISMS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9830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4.2.4 Maintain and improve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Implement the identified improvements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Take CA/PA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Communicate improvements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Ensure improvements achieve intended objectives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733800"/>
            <a:ext cx="21494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3565525"/>
            <a:ext cx="23780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4.3 Documentation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4.3.1 General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Documented statements of security policy and objectives 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Scope of the ISMS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Procedures and controls to support ISMS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Mandatory procedures: control of documents, internal ISMS audits, corrective action, preventive action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Description of risk assessment methodology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Risk assessment report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Risk treatment plan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The mandatory documented procedures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Records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Statement of applicability</a:t>
            </a:r>
          </a:p>
          <a:p>
            <a:pPr lvl="1" eaLnBrk="1" hangingPunct="1">
              <a:buFont typeface="Verdana" pitchFamily="34" charset="0"/>
              <a:buNone/>
              <a:defRPr/>
            </a:pPr>
            <a:r>
              <a:rPr lang="en-US" sz="1400" dirty="0" smtClean="0">
                <a:solidFill>
                  <a:srgbClr val="CA6800"/>
                </a:solidFill>
              </a:rPr>
              <a:t>The extent of the documentation will depend upon the size of organization and type of activities, scope, and complexity of security requirements and the system being managed.</a:t>
            </a:r>
            <a:endParaRPr lang="en-US" sz="12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3565525"/>
            <a:ext cx="23780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4.3 Documentation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024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4.3.2 Control of documents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Approved documents for adequacy prior to issue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Review and updated documents as necessary and re-approve documents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Ensure that changes and the current revision status are identified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Ensure that relevant versions are available at points of use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Legible and readily identifiable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Documents are available to those who need them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Documents of external origin are identified</a:t>
            </a:r>
          </a:p>
          <a:p>
            <a:pPr lvl="2" eaLnBrk="1" hangingPunct="1"/>
            <a:endParaRPr lang="en-US" sz="20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80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3565525"/>
            <a:ext cx="23780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4.3 Documentation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044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4.3.2 Control of documents</a:t>
            </a:r>
          </a:p>
          <a:p>
            <a:pPr marL="914400" lvl="1" indent="-457200" eaLnBrk="1" hangingPunct="1">
              <a:buFont typeface="Verdana" pitchFamily="34" charset="0"/>
              <a:buAutoNum type="alphaLcPeriod" startAt="8"/>
            </a:pPr>
            <a:r>
              <a:rPr lang="en-US" sz="2400" smtClean="0">
                <a:solidFill>
                  <a:srgbClr val="CA6800"/>
                </a:solidFill>
              </a:rPr>
              <a:t>Distribution of documents is controlled</a:t>
            </a:r>
          </a:p>
          <a:p>
            <a:pPr marL="914400" lvl="1" indent="-457200" eaLnBrk="1" hangingPunct="1">
              <a:buFont typeface="Verdana" pitchFamily="34" charset="0"/>
              <a:buAutoNum type="alphaLcPeriod" startAt="8"/>
            </a:pPr>
            <a:r>
              <a:rPr lang="en-US" sz="2400" smtClean="0">
                <a:solidFill>
                  <a:srgbClr val="CA6800"/>
                </a:solidFill>
              </a:rPr>
              <a:t>Prevent unintended use of obsolete documents</a:t>
            </a:r>
          </a:p>
          <a:p>
            <a:pPr marL="914400" lvl="1" indent="-457200" eaLnBrk="1" hangingPunct="1">
              <a:buFont typeface="Verdana" pitchFamily="34" charset="0"/>
              <a:buAutoNum type="alphaLcPeriod" startAt="8"/>
            </a:pPr>
            <a:r>
              <a:rPr lang="en-US" sz="2400" smtClean="0">
                <a:solidFill>
                  <a:srgbClr val="CA6800"/>
                </a:solidFill>
              </a:rPr>
              <a:t>Identification of obsolete documents </a:t>
            </a:r>
          </a:p>
          <a:p>
            <a:pPr lvl="2" eaLnBrk="1" hangingPunct="1"/>
            <a:endParaRPr lang="en-US" sz="20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80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err="1" smtClean="0">
                <a:solidFill>
                  <a:srgbClr val="CA6800"/>
                </a:solidFill>
              </a:rPr>
              <a:t>What</a:t>
            </a:r>
            <a:r>
              <a:rPr lang="fr-CA" sz="3600" dirty="0" smtClean="0">
                <a:solidFill>
                  <a:srgbClr val="CA6800"/>
                </a:solidFill>
              </a:rPr>
              <a:t> </a:t>
            </a:r>
            <a:r>
              <a:rPr lang="fr-CA" sz="3600" dirty="0" err="1" smtClean="0">
                <a:solidFill>
                  <a:srgbClr val="CA6800"/>
                </a:solidFill>
              </a:rPr>
              <a:t>is</a:t>
            </a:r>
            <a:r>
              <a:rPr lang="fr-CA" sz="3600" dirty="0" smtClean="0">
                <a:solidFill>
                  <a:srgbClr val="CA6800"/>
                </a:solidFill>
              </a:rPr>
              <a:t> ISMS?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458200" cy="4137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>
                <a:solidFill>
                  <a:srgbClr val="CA6800"/>
                </a:solidFill>
              </a:rPr>
              <a:t>That part of the overall management system, based on a business risk approach, to establish, implement, operate, monitor, review, maintain and improve information security.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000" smtClean="0">
                <a:solidFill>
                  <a:srgbClr val="CA6800"/>
                </a:solidFill>
              </a:rPr>
              <a:t>(ISO/IEC 27001:2005 Clause 3.7)</a:t>
            </a:r>
          </a:p>
        </p:txBody>
      </p:sp>
      <p:pic>
        <p:nvPicPr>
          <p:cNvPr id="4" name="Picture 3" descr="Information_Security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038600"/>
            <a:ext cx="334818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3565525"/>
            <a:ext cx="23780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4.3 Documentation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064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4.3.3 Control of records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Establish conformity to the requirements and effective operation of ISMS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Should be</a:t>
            </a:r>
          </a:p>
          <a:p>
            <a:pPr lvl="2" eaLnBrk="1" hangingPunct="1"/>
            <a:r>
              <a:rPr lang="en-US" sz="2000" smtClean="0">
                <a:solidFill>
                  <a:srgbClr val="CA6800"/>
                </a:solidFill>
              </a:rPr>
              <a:t>controlled</a:t>
            </a:r>
          </a:p>
          <a:p>
            <a:pPr lvl="2" eaLnBrk="1" hangingPunct="1"/>
            <a:r>
              <a:rPr lang="en-US" sz="2000" smtClean="0">
                <a:solidFill>
                  <a:srgbClr val="CA6800"/>
                </a:solidFill>
              </a:rPr>
              <a:t>legible</a:t>
            </a:r>
          </a:p>
          <a:p>
            <a:pPr lvl="2" eaLnBrk="1" hangingPunct="1"/>
            <a:r>
              <a:rPr lang="en-US" sz="2000" smtClean="0">
                <a:solidFill>
                  <a:srgbClr val="CA6800"/>
                </a:solidFill>
              </a:rPr>
              <a:t>readily identifiable</a:t>
            </a:r>
          </a:p>
          <a:p>
            <a:pPr lvl="2" eaLnBrk="1" hangingPunct="1"/>
            <a:r>
              <a:rPr lang="en-US" sz="2000" smtClean="0">
                <a:solidFill>
                  <a:srgbClr val="CA6800"/>
                </a:solidFill>
              </a:rPr>
              <a:t>retrievable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Ex: visitors’ book, audit reports and completed authorization forms</a:t>
            </a:r>
          </a:p>
          <a:p>
            <a:pPr lvl="2" eaLnBrk="1" hangingPunct="1"/>
            <a:endParaRPr lang="en-US" sz="20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80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51054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ISO 27001; Clause 4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95400"/>
            <a:ext cx="5105400" cy="46482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8548" name="Group 13"/>
          <p:cNvGrpSpPr>
            <a:grpSpLocks/>
          </p:cNvGrpSpPr>
          <p:nvPr/>
        </p:nvGrpSpPr>
        <p:grpSpPr bwMode="auto">
          <a:xfrm>
            <a:off x="685800" y="2027238"/>
            <a:ext cx="7848600" cy="3840162"/>
            <a:chOff x="685800" y="2026920"/>
            <a:chExt cx="7848600" cy="3840480"/>
          </a:xfrm>
        </p:grpSpPr>
        <p:sp>
          <p:nvSpPr>
            <p:cNvPr id="36" name="Freeform 35"/>
            <p:cNvSpPr/>
            <p:nvPr/>
          </p:nvSpPr>
          <p:spPr>
            <a:xfrm>
              <a:off x="3048000" y="3187478"/>
              <a:ext cx="3187700" cy="46042"/>
            </a:xfrm>
            <a:custGeom>
              <a:avLst/>
              <a:gdLst>
                <a:gd name="connsiteX0" fmla="*/ 1587500 w 1587500"/>
                <a:gd name="connsiteY0" fmla="*/ 0 h 0"/>
                <a:gd name="connsiteX1" fmla="*/ 0 w 15875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00">
                  <a:moveTo>
                    <a:pt x="158750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543800" y="3492303"/>
              <a:ext cx="609600" cy="2057570"/>
            </a:xfrm>
            <a:custGeom>
              <a:avLst/>
              <a:gdLst>
                <a:gd name="connsiteX0" fmla="*/ 1552575 w 1562100"/>
                <a:gd name="connsiteY0" fmla="*/ 0 h 2676525"/>
                <a:gd name="connsiteX1" fmla="*/ 1562100 w 1562100"/>
                <a:gd name="connsiteY1" fmla="*/ 2676525 h 2676525"/>
                <a:gd name="connsiteX2" fmla="*/ 0 w 1562100"/>
                <a:gd name="connsiteY2" fmla="*/ 2676525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100" h="2676525">
                  <a:moveTo>
                    <a:pt x="1552575" y="0"/>
                  </a:moveTo>
                  <a:lnTo>
                    <a:pt x="1562100" y="2676525"/>
                  </a:lnTo>
                  <a:lnTo>
                    <a:pt x="0" y="267652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12700"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4619625" y="2654034"/>
              <a:ext cx="46038" cy="533444"/>
            </a:xfrm>
            <a:custGeom>
              <a:avLst/>
              <a:gdLst>
                <a:gd name="connsiteX0" fmla="*/ 1552575 w 1562100"/>
                <a:gd name="connsiteY0" fmla="*/ 0 h 2676525"/>
                <a:gd name="connsiteX1" fmla="*/ 1562100 w 1562100"/>
                <a:gd name="connsiteY1" fmla="*/ 2676525 h 2676525"/>
                <a:gd name="connsiteX2" fmla="*/ 0 w 1562100"/>
                <a:gd name="connsiteY2" fmla="*/ 2676525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100" h="2676525">
                  <a:moveTo>
                    <a:pt x="1552575" y="0"/>
                  </a:moveTo>
                  <a:lnTo>
                    <a:pt x="1562100" y="2676525"/>
                  </a:lnTo>
                  <a:lnTo>
                    <a:pt x="0" y="267652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 w="12700"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0" y="2026920"/>
              <a:ext cx="4648200" cy="63981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5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Management responsibility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2882653"/>
              <a:ext cx="2362200" cy="6398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5.1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Management commitment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0" y="2882653"/>
              <a:ext cx="2362200" cy="6398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8288" rIns="18288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5.2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Resource management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57800" y="4071789"/>
              <a:ext cx="2362200" cy="63981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5.2.1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Provision of resources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57800" y="5227585"/>
              <a:ext cx="2362200" cy="63981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8288" rIns="18288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5.2.2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Training, awareness and competence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620000" y="4330573"/>
              <a:ext cx="520700" cy="46042"/>
            </a:xfrm>
            <a:custGeom>
              <a:avLst/>
              <a:gdLst>
                <a:gd name="connsiteX0" fmla="*/ 1587500 w 1587500"/>
                <a:gd name="connsiteY0" fmla="*/ 0 h 0"/>
                <a:gd name="connsiteX1" fmla="*/ 0 w 15875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00">
                  <a:moveTo>
                    <a:pt x="158750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477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752600"/>
            <a:ext cx="1295400" cy="138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5.1 Management </a:t>
            </a:r>
            <a:r>
              <a:rPr lang="fr-CA" sz="3200" dirty="0" err="1" smtClean="0">
                <a:solidFill>
                  <a:srgbClr val="CA6800"/>
                </a:solidFill>
              </a:rPr>
              <a:t>Commitment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1059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Shall provide evidence: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000" smtClean="0">
                <a:solidFill>
                  <a:srgbClr val="CA6800"/>
                </a:solidFill>
              </a:rPr>
              <a:t>Establish ISMS policy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000" smtClean="0">
                <a:solidFill>
                  <a:srgbClr val="CA6800"/>
                </a:solidFill>
              </a:rPr>
              <a:t>Objectives and plans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000" smtClean="0">
                <a:solidFill>
                  <a:srgbClr val="CA6800"/>
                </a:solidFill>
              </a:rPr>
              <a:t>Roles and responsibilities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000" smtClean="0">
                <a:solidFill>
                  <a:srgbClr val="CA6800"/>
                </a:solidFill>
              </a:rPr>
              <a:t>Communicating to the organization the importance of meeting the objectives and conforming to the policy, responsibilities under the law, and need for continual improvement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000" smtClean="0">
                <a:solidFill>
                  <a:srgbClr val="CA6800"/>
                </a:solidFill>
              </a:rPr>
              <a:t>Sufficient resources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000" smtClean="0">
                <a:solidFill>
                  <a:srgbClr val="CA6800"/>
                </a:solidFill>
              </a:rPr>
              <a:t>Deciding the criteria for accepting risks and acceptable levels of risk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000" smtClean="0">
                <a:solidFill>
                  <a:srgbClr val="CA6800"/>
                </a:solidFill>
              </a:rPr>
              <a:t>ISMS audits are conducted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000" smtClean="0">
                <a:solidFill>
                  <a:srgbClr val="CA6800"/>
                </a:solidFill>
              </a:rPr>
              <a:t>Conducting management review</a:t>
            </a:r>
          </a:p>
          <a:p>
            <a:pPr lvl="2" eaLnBrk="1" hangingPunct="1"/>
            <a:endParaRPr lang="en-US" sz="20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800" smtClean="0">
              <a:solidFill>
                <a:srgbClr val="CA6800"/>
              </a:solidFill>
            </a:endParaRPr>
          </a:p>
        </p:txBody>
      </p:sp>
      <p:pic>
        <p:nvPicPr>
          <p:cNvPr id="7" name="Picture 6" descr="metr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887132"/>
            <a:ext cx="1120140" cy="131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WhatisAuditRis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4314" y="5029200"/>
            <a:ext cx="1544686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rastructu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23622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25" y="4191000"/>
            <a:ext cx="249237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5.2 Resource Management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dirty="0" smtClean="0">
                <a:solidFill>
                  <a:srgbClr val="CA6800"/>
                </a:solidFill>
              </a:rPr>
              <a:t>5.2.1 Provision of Resources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The organization shall determine and provide resources needed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dirty="0" smtClean="0">
                <a:solidFill>
                  <a:srgbClr val="CA6800"/>
                </a:solidFill>
              </a:rPr>
              <a:t>5.2.2 Training, awareness and competence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Determine the competencies for personnel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Providing training or taking other actions to satisfy these needs 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Evaluating effectiveness of the actions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Maintaining records of education, training, skills, experience and qualifications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lvl="2" eaLnBrk="1" hangingPunct="1"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ISO 27001; Clause 6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dirty="0" smtClean="0">
                <a:solidFill>
                  <a:srgbClr val="CA6800"/>
                </a:solidFill>
              </a:rPr>
              <a:t>6.0 Internal ISMS audit</a:t>
            </a:r>
          </a:p>
          <a:p>
            <a:pPr marL="457200" indent="-457200" eaLnBrk="1" hangingPunct="1"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Planned intervals to determine:</a:t>
            </a:r>
          </a:p>
          <a:p>
            <a:pPr marL="857250" lvl="1" indent="-457200" eaLnBrk="1" hangingPunct="1">
              <a:defRPr/>
            </a:pPr>
            <a:r>
              <a:rPr lang="en-US" sz="1800" dirty="0" smtClean="0">
                <a:solidFill>
                  <a:srgbClr val="CA6800"/>
                </a:solidFill>
              </a:rPr>
              <a:t>Conformance to the standard and relevant legislations and regulations</a:t>
            </a:r>
          </a:p>
          <a:p>
            <a:pPr marL="857250" lvl="1" indent="-457200" eaLnBrk="1" hangingPunct="1">
              <a:defRPr/>
            </a:pPr>
            <a:r>
              <a:rPr lang="en-US" sz="1800" dirty="0" smtClean="0">
                <a:solidFill>
                  <a:srgbClr val="CA6800"/>
                </a:solidFill>
              </a:rPr>
              <a:t>Conformance to ISMS</a:t>
            </a:r>
          </a:p>
          <a:p>
            <a:pPr marL="857250" lvl="1" indent="-457200" eaLnBrk="1" hangingPunct="1">
              <a:defRPr/>
            </a:pPr>
            <a:r>
              <a:rPr lang="en-US" sz="1800" dirty="0" smtClean="0">
                <a:solidFill>
                  <a:srgbClr val="CA6800"/>
                </a:solidFill>
              </a:rPr>
              <a:t>Effectiveness of implementation</a:t>
            </a:r>
          </a:p>
          <a:p>
            <a:pPr marL="857250" lvl="1" indent="-457200" eaLnBrk="1" hangingPunct="1">
              <a:defRPr/>
            </a:pPr>
            <a:r>
              <a:rPr lang="en-US" sz="1800" dirty="0" smtClean="0">
                <a:solidFill>
                  <a:srgbClr val="CA6800"/>
                </a:solidFill>
              </a:rPr>
              <a:t>Performance against plans</a:t>
            </a:r>
          </a:p>
          <a:p>
            <a:pPr marL="457200" indent="-457200" eaLnBrk="1" hangingPunct="1">
              <a:defRPr/>
            </a:pPr>
            <a:r>
              <a:rPr lang="en-US" sz="2200" dirty="0" smtClean="0">
                <a:solidFill>
                  <a:srgbClr val="CA6800"/>
                </a:solidFill>
              </a:rPr>
              <a:t>Criticality or importance of process</a:t>
            </a:r>
          </a:p>
          <a:p>
            <a:pPr marL="457200" indent="-457200" eaLnBrk="1" hangingPunct="1">
              <a:defRPr/>
            </a:pPr>
            <a:r>
              <a:rPr lang="en-US" sz="2200" dirty="0" smtClean="0">
                <a:solidFill>
                  <a:srgbClr val="CA6800"/>
                </a:solidFill>
              </a:rPr>
              <a:t>Auditor qualification</a:t>
            </a:r>
          </a:p>
          <a:p>
            <a:pPr marL="457200" indent="-457200" eaLnBrk="1" hangingPunct="1">
              <a:defRPr/>
            </a:pPr>
            <a:r>
              <a:rPr lang="en-US" sz="2200" dirty="0" smtClean="0">
                <a:solidFill>
                  <a:srgbClr val="CA6800"/>
                </a:solidFill>
              </a:rPr>
              <a:t>Auditor independence</a:t>
            </a:r>
          </a:p>
          <a:p>
            <a:pPr marL="457200" indent="-457200" eaLnBrk="1" hangingPunct="1">
              <a:defRPr/>
            </a:pPr>
            <a:r>
              <a:rPr lang="en-US" sz="2200" dirty="0" smtClean="0">
                <a:solidFill>
                  <a:srgbClr val="CA6800"/>
                </a:solidFill>
              </a:rPr>
              <a:t>Corrective action</a:t>
            </a:r>
          </a:p>
          <a:p>
            <a:pPr marL="457200" indent="-457200" eaLnBrk="1" hangingPunct="1">
              <a:defRPr/>
            </a:pPr>
            <a:r>
              <a:rPr lang="en-US" sz="2200" dirty="0" smtClean="0">
                <a:solidFill>
                  <a:srgbClr val="CA6800"/>
                </a:solidFill>
              </a:rPr>
              <a:t>ISO 19011:2002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lvl="2" eaLnBrk="1" hangingPunct="1"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CA6800"/>
              </a:solidFill>
            </a:endParaRPr>
          </a:p>
        </p:txBody>
      </p:sp>
      <p:pic>
        <p:nvPicPr>
          <p:cNvPr id="114691" name="Picture 3" descr="allday.ru_2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352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925" y="1782762"/>
            <a:ext cx="71024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cxnSp>
        <p:nvCxnSpPr>
          <p:cNvPr id="13" name="Straight Connector 12"/>
          <p:cNvCxnSpPr>
            <a:stCxn id="6" idx="2"/>
            <a:endCxn id="7" idx="0"/>
          </p:cNvCxnSpPr>
          <p:nvPr/>
        </p:nvCxnSpPr>
        <p:spPr>
          <a:xfrm rot="5400000">
            <a:off x="5194300" y="2552700"/>
            <a:ext cx="228600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Audit programme management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2700" y="1752600"/>
            <a:ext cx="2971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Authority for </a:t>
            </a:r>
            <a:r>
              <a:rPr lang="en-US" sz="1600" dirty="0" err="1"/>
              <a:t>programme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822700" y="2667000"/>
            <a:ext cx="29718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" rIns="18288"/>
          <a:lstStyle/>
          <a:p>
            <a:pPr lvl="1"/>
            <a:r>
              <a:rPr lang="en-US" sz="1400">
                <a:solidFill>
                  <a:srgbClr val="000000"/>
                </a:solidFill>
              </a:rPr>
              <a:t>Establish programme: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objectives/extent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procedure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resources 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responsibilities 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2700" y="4191000"/>
            <a:ext cx="29718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" rIns="18288"/>
          <a:lstStyle/>
          <a:p>
            <a:pPr lvl="1"/>
            <a:r>
              <a:rPr lang="en-US" sz="1400">
                <a:solidFill>
                  <a:srgbClr val="000000"/>
                </a:solidFill>
              </a:rPr>
              <a:t>Implement programme: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Schedule audits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Develop audit plans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Evaluate auditors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Select audit teams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Direct audit activities</a:t>
            </a:r>
          </a:p>
          <a:p>
            <a:pPr lvl="1">
              <a:buFont typeface="Calibri" pitchFamily="34" charset="0"/>
              <a:buChar char="–"/>
            </a:pPr>
            <a:r>
              <a:rPr lang="en-US" sz="1400">
                <a:solidFill>
                  <a:srgbClr val="000000"/>
                </a:solidFill>
              </a:rPr>
              <a:t>Maintain records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2700" y="6019800"/>
            <a:ext cx="2971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Monitor and review </a:t>
            </a:r>
            <a:r>
              <a:rPr lang="en-US" sz="1600" dirty="0" err="1"/>
              <a:t>programme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927100" y="3733800"/>
            <a:ext cx="21082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Improve </a:t>
            </a:r>
            <a:r>
              <a:rPr lang="en-US" sz="1600" dirty="0" err="1"/>
              <a:t>programme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194300" y="4076700"/>
            <a:ext cx="228600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194300" y="5905500"/>
            <a:ext cx="228600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981200" y="4419600"/>
            <a:ext cx="1841500" cy="1917700"/>
          </a:xfrm>
          <a:custGeom>
            <a:avLst/>
            <a:gdLst>
              <a:gd name="connsiteX0" fmla="*/ 1841500 w 1841500"/>
              <a:gd name="connsiteY0" fmla="*/ 1917700 h 1917700"/>
              <a:gd name="connsiteX1" fmla="*/ 0 w 1841500"/>
              <a:gd name="connsiteY1" fmla="*/ 1917700 h 1917700"/>
              <a:gd name="connsiteX2" fmla="*/ 0 w 1841500"/>
              <a:gd name="connsiteY2" fmla="*/ 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0" h="1917700">
                <a:moveTo>
                  <a:pt x="1841500" y="1917700"/>
                </a:moveTo>
                <a:lnTo>
                  <a:pt x="0" y="191770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68500" y="3124200"/>
            <a:ext cx="1854200" cy="609600"/>
          </a:xfrm>
          <a:custGeom>
            <a:avLst/>
            <a:gdLst>
              <a:gd name="connsiteX0" fmla="*/ 0 w 1854200"/>
              <a:gd name="connsiteY0" fmla="*/ 609600 h 609600"/>
              <a:gd name="connsiteX1" fmla="*/ 0 w 1854200"/>
              <a:gd name="connsiteY1" fmla="*/ 0 h 609600"/>
              <a:gd name="connsiteX2" fmla="*/ 1854200 w 18542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200" h="609600">
                <a:moveTo>
                  <a:pt x="0" y="609600"/>
                </a:moveTo>
                <a:lnTo>
                  <a:pt x="0" y="0"/>
                </a:lnTo>
                <a:lnTo>
                  <a:pt x="1854200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7023100" y="2743200"/>
            <a:ext cx="457200" cy="1219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750" name="TextBox 22"/>
          <p:cNvSpPr txBox="1">
            <a:spLocks noChangeArrowheads="1"/>
          </p:cNvSpPr>
          <p:nvPr/>
        </p:nvSpPr>
        <p:spPr bwMode="auto">
          <a:xfrm>
            <a:off x="7569200" y="316230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Plan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7023100" y="4229100"/>
            <a:ext cx="457200" cy="152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752" name="TextBox 24"/>
          <p:cNvSpPr txBox="1">
            <a:spLocks noChangeArrowheads="1"/>
          </p:cNvSpPr>
          <p:nvPr/>
        </p:nvSpPr>
        <p:spPr bwMode="auto">
          <a:xfrm>
            <a:off x="7569200" y="4811713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7023100" y="6096000"/>
            <a:ext cx="457200" cy="457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754" name="TextBox 26"/>
          <p:cNvSpPr txBox="1">
            <a:spLocks noChangeArrowheads="1"/>
          </p:cNvSpPr>
          <p:nvPr/>
        </p:nvSpPr>
        <p:spPr bwMode="auto">
          <a:xfrm>
            <a:off x="7543800" y="61087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Check</a:t>
            </a:r>
          </a:p>
        </p:txBody>
      </p:sp>
      <p:sp>
        <p:nvSpPr>
          <p:cNvPr id="116755" name="TextBox 27"/>
          <p:cNvSpPr txBox="1">
            <a:spLocks noChangeArrowheads="1"/>
          </p:cNvSpPr>
          <p:nvPr/>
        </p:nvSpPr>
        <p:spPr bwMode="auto">
          <a:xfrm>
            <a:off x="165100" y="3886200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Act</a:t>
            </a:r>
          </a:p>
        </p:txBody>
      </p:sp>
      <p:sp>
        <p:nvSpPr>
          <p:cNvPr id="29" name="Left Brace 28"/>
          <p:cNvSpPr/>
          <p:nvPr/>
        </p:nvSpPr>
        <p:spPr>
          <a:xfrm>
            <a:off x="622300" y="3810000"/>
            <a:ext cx="228600" cy="533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4968875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reeform 33"/>
          <p:cNvSpPr/>
          <p:nvPr/>
        </p:nvSpPr>
        <p:spPr>
          <a:xfrm flipH="1">
            <a:off x="3581400" y="2667000"/>
            <a:ext cx="1600200" cy="2819400"/>
          </a:xfrm>
          <a:custGeom>
            <a:avLst/>
            <a:gdLst>
              <a:gd name="connsiteX0" fmla="*/ 1552575 w 1562100"/>
              <a:gd name="connsiteY0" fmla="*/ 0 h 2676525"/>
              <a:gd name="connsiteX1" fmla="*/ 1562100 w 1562100"/>
              <a:gd name="connsiteY1" fmla="*/ 2676525 h 2676525"/>
              <a:gd name="connsiteX2" fmla="*/ 0 w 1562100"/>
              <a:gd name="connsiteY2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2676525">
                <a:moveTo>
                  <a:pt x="1552575" y="0"/>
                </a:moveTo>
                <a:lnTo>
                  <a:pt x="1562100" y="2676525"/>
                </a:lnTo>
                <a:lnTo>
                  <a:pt x="0" y="26765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2700">
                <a:solidFill>
                  <a:sysClr val="windowText" lastClr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ISO 27001; Clause 7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027238"/>
            <a:ext cx="4648200" cy="639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7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Management Review of the ISMS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2882900"/>
            <a:ext cx="2362200" cy="6397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" rIns="18288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7.1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General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3995738"/>
            <a:ext cx="2362200" cy="639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7.2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Review input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5151438"/>
            <a:ext cx="2362200" cy="639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7.3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Review output</a:t>
            </a:r>
          </a:p>
        </p:txBody>
      </p:sp>
      <p:sp>
        <p:nvSpPr>
          <p:cNvPr id="12" name="Freeform 11"/>
          <p:cNvSpPr/>
          <p:nvPr/>
        </p:nvSpPr>
        <p:spPr>
          <a:xfrm>
            <a:off x="3581400" y="4343400"/>
            <a:ext cx="1600200" cy="141288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81400" y="3200400"/>
            <a:ext cx="1600200" cy="141288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7.1 General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2083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Management shall review the organization’s ISMS:</a:t>
            </a:r>
          </a:p>
          <a:p>
            <a:pPr eaLnBrk="1" hangingPunct="1"/>
            <a:endParaRPr lang="en-US" sz="2800" smtClean="0">
              <a:solidFill>
                <a:srgbClr val="CA68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Frequency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Opportunities for improvement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Documented and records maintained</a:t>
            </a:r>
            <a:endParaRPr lang="en-US" sz="20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smtClean="0">
              <a:solidFill>
                <a:srgbClr val="CA6800"/>
              </a:solidFill>
            </a:endParaRPr>
          </a:p>
          <a:p>
            <a:pPr lvl="2" eaLnBrk="1" hangingPunct="1"/>
            <a:endParaRPr lang="en-US" sz="20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80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6675" y="4800600"/>
            <a:ext cx="26511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7.2 </a:t>
            </a:r>
            <a:r>
              <a:rPr lang="fr-CA" sz="3200" dirty="0" err="1" smtClean="0">
                <a:solidFill>
                  <a:srgbClr val="CA6800"/>
                </a:solidFill>
              </a:rPr>
              <a:t>Review</a:t>
            </a:r>
            <a:r>
              <a:rPr lang="fr-CA" sz="3200" dirty="0" smtClean="0">
                <a:solidFill>
                  <a:srgbClr val="CA6800"/>
                </a:solidFill>
              </a:rPr>
              <a:t> Input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dirty="0" smtClean="0">
                <a:solidFill>
                  <a:srgbClr val="CA6800"/>
                </a:solidFill>
              </a:rPr>
              <a:t>Management review input shall include: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Results of ISMS audits and reviews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Feedback from interested parties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Techniques, products or procedures, which could be used in the organization to improve the ISMS performance and effectiveness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Status of preventive and corrective actions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Vulnerabilities or threats not adequately addressed in the previously risk assessment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Results from effectiveness measurements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Follow-up actions from previous management reviews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Any changes that could affect the ISMS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rgbClr val="CA6800"/>
                </a:solidFill>
              </a:rPr>
              <a:t>Recommendations for improvement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lvl="2" eaLnBrk="1" hangingPunct="1"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7.3 </a:t>
            </a:r>
            <a:r>
              <a:rPr lang="fr-CA" sz="3200" dirty="0" err="1" smtClean="0">
                <a:solidFill>
                  <a:srgbClr val="CA6800"/>
                </a:solidFill>
              </a:rPr>
              <a:t>Review</a:t>
            </a:r>
            <a:r>
              <a:rPr lang="fr-CA" sz="3200" dirty="0" smtClean="0">
                <a:solidFill>
                  <a:srgbClr val="CA6800"/>
                </a:solidFill>
              </a:rPr>
              <a:t> Output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dirty="0" smtClean="0">
                <a:solidFill>
                  <a:srgbClr val="CA6800"/>
                </a:solidFill>
              </a:rPr>
              <a:t>Management review output shall include: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Improvement of the effectiveness of the ISMS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Update of the risk assessment and the risk treatment plan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Modification of procedures and controls that effect information security 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Resource needs</a:t>
            </a:r>
          </a:p>
          <a:p>
            <a:pPr marL="457200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Improvement to how the effectiveness of the controls is being measured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lvl="2" eaLnBrk="1" hangingPunct="1">
              <a:defRPr/>
            </a:pPr>
            <a:endParaRPr lang="en-US" sz="20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CA6800"/>
              </a:solidFill>
            </a:endParaRP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800600"/>
            <a:ext cx="2255838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8200" y="1828800"/>
            <a:ext cx="7391400" cy="41910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INFORMATION SECURITY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MANAGEMENT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err="1" smtClean="0">
                <a:solidFill>
                  <a:srgbClr val="CA6800"/>
                </a:solidFill>
              </a:rPr>
              <a:t>Factors</a:t>
            </a:r>
            <a:r>
              <a:rPr lang="fr-CA" sz="3600" dirty="0" smtClean="0">
                <a:solidFill>
                  <a:srgbClr val="CA6800"/>
                </a:solidFill>
              </a:rPr>
              <a:t> </a:t>
            </a:r>
            <a:r>
              <a:rPr lang="fr-CA" sz="3600" dirty="0" err="1" smtClean="0">
                <a:solidFill>
                  <a:srgbClr val="CA6800"/>
                </a:solidFill>
              </a:rPr>
              <a:t>affecting</a:t>
            </a:r>
            <a:r>
              <a:rPr lang="fr-CA" sz="3600" dirty="0" smtClean="0">
                <a:solidFill>
                  <a:srgbClr val="CA6800"/>
                </a:solidFill>
              </a:rPr>
              <a:t> ISMS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828800" y="2212975"/>
            <a:ext cx="5410200" cy="3349625"/>
            <a:chOff x="1828799" y="2212777"/>
            <a:chExt cx="5410201" cy="3349822"/>
          </a:xfrm>
        </p:grpSpPr>
        <p:sp>
          <p:nvSpPr>
            <p:cNvPr id="7" name="Down Arrow 6"/>
            <p:cNvSpPr/>
            <p:nvPr/>
          </p:nvSpPr>
          <p:spPr>
            <a:xfrm>
              <a:off x="4190999" y="2212777"/>
              <a:ext cx="685800" cy="914454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rot="2007678">
              <a:off x="5605463" y="2398526"/>
              <a:ext cx="685800" cy="914454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5400000">
              <a:off x="6438880" y="3467003"/>
              <a:ext cx="685840" cy="9144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7969081">
              <a:off x="5483205" y="4219522"/>
              <a:ext cx="685840" cy="9144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10800000">
              <a:off x="4211637" y="4648145"/>
              <a:ext cx="685800" cy="914454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13118401">
              <a:off x="3030537" y="4305225"/>
              <a:ext cx="685800" cy="914454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rot="16200000">
              <a:off x="1943079" y="3467003"/>
              <a:ext cx="685840" cy="9144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 rot="19212121">
              <a:off x="2803524" y="2476317"/>
              <a:ext cx="685800" cy="914454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917575" y="1885950"/>
            <a:ext cx="7331075" cy="4057650"/>
            <a:chOff x="917000" y="1885950"/>
            <a:chExt cx="7331646" cy="4057452"/>
          </a:xfrm>
        </p:grpSpPr>
        <p:sp>
          <p:nvSpPr>
            <p:cNvPr id="34821" name="TextBox 7"/>
            <p:cNvSpPr txBox="1">
              <a:spLocks noChangeArrowheads="1"/>
            </p:cNvSpPr>
            <p:nvPr/>
          </p:nvSpPr>
          <p:spPr bwMode="auto">
            <a:xfrm>
              <a:off x="3428620" y="1885950"/>
              <a:ext cx="1236759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Escalating Risk</a:t>
              </a:r>
            </a:p>
          </p:txBody>
        </p:sp>
        <p:sp>
          <p:nvSpPr>
            <p:cNvPr id="34822" name="TextBox 16"/>
            <p:cNvSpPr txBox="1">
              <a:spLocks noChangeArrowheads="1"/>
            </p:cNvSpPr>
            <p:nvPr/>
          </p:nvSpPr>
          <p:spPr bwMode="auto">
            <a:xfrm>
              <a:off x="2209326" y="2133588"/>
              <a:ext cx="1138326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Globalization</a:t>
              </a:r>
            </a:p>
          </p:txBody>
        </p:sp>
        <p:sp>
          <p:nvSpPr>
            <p:cNvPr id="34823" name="TextBox 17"/>
            <p:cNvSpPr txBox="1">
              <a:spLocks noChangeArrowheads="1"/>
            </p:cNvSpPr>
            <p:nvPr/>
          </p:nvSpPr>
          <p:spPr bwMode="auto">
            <a:xfrm>
              <a:off x="1474256" y="2663787"/>
              <a:ext cx="958924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Legislation</a:t>
              </a:r>
            </a:p>
          </p:txBody>
        </p:sp>
        <p:sp>
          <p:nvSpPr>
            <p:cNvPr id="34824" name="TextBox 18"/>
            <p:cNvSpPr txBox="1">
              <a:spLocks noChangeArrowheads="1"/>
            </p:cNvSpPr>
            <p:nvPr/>
          </p:nvSpPr>
          <p:spPr bwMode="auto">
            <a:xfrm>
              <a:off x="1066237" y="3197161"/>
              <a:ext cx="1100223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Government</a:t>
              </a:r>
            </a:p>
          </p:txBody>
        </p:sp>
        <p:sp>
          <p:nvSpPr>
            <p:cNvPr id="34825" name="TextBox 19"/>
            <p:cNvSpPr txBox="1">
              <a:spLocks noChangeArrowheads="1"/>
            </p:cNvSpPr>
            <p:nvPr/>
          </p:nvSpPr>
          <p:spPr bwMode="auto">
            <a:xfrm>
              <a:off x="917000" y="3806731"/>
              <a:ext cx="598534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NGOs</a:t>
              </a:r>
            </a:p>
          </p:txBody>
        </p:sp>
        <p:sp>
          <p:nvSpPr>
            <p:cNvPr id="34826" name="TextBox 20"/>
            <p:cNvSpPr txBox="1">
              <a:spLocks noChangeArrowheads="1"/>
            </p:cNvSpPr>
            <p:nvPr/>
          </p:nvSpPr>
          <p:spPr bwMode="auto">
            <a:xfrm>
              <a:off x="990031" y="4343280"/>
              <a:ext cx="1519355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Competition - cost</a:t>
              </a:r>
            </a:p>
          </p:txBody>
        </p:sp>
        <p:sp>
          <p:nvSpPr>
            <p:cNvPr id="34827" name="TextBox 21"/>
            <p:cNvSpPr txBox="1">
              <a:spLocks noChangeArrowheads="1"/>
            </p:cNvSpPr>
            <p:nvPr/>
          </p:nvSpPr>
          <p:spPr bwMode="auto">
            <a:xfrm>
              <a:off x="1405988" y="4800458"/>
              <a:ext cx="1473315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Corporate culture</a:t>
              </a:r>
            </a:p>
          </p:txBody>
        </p:sp>
        <p:sp>
          <p:nvSpPr>
            <p:cNvPr id="34828" name="TextBox 22"/>
            <p:cNvSpPr txBox="1">
              <a:spLocks noChangeArrowheads="1"/>
            </p:cNvSpPr>
            <p:nvPr/>
          </p:nvSpPr>
          <p:spPr bwMode="auto">
            <a:xfrm>
              <a:off x="2142645" y="5257636"/>
              <a:ext cx="900183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Employee</a:t>
              </a:r>
            </a:p>
          </p:txBody>
        </p:sp>
        <p:sp>
          <p:nvSpPr>
            <p:cNvPr id="34829" name="TextBox 23"/>
            <p:cNvSpPr txBox="1">
              <a:spLocks noChangeArrowheads="1"/>
            </p:cNvSpPr>
            <p:nvPr/>
          </p:nvSpPr>
          <p:spPr bwMode="auto">
            <a:xfrm>
              <a:off x="3047591" y="5562421"/>
              <a:ext cx="620761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Union</a:t>
              </a:r>
            </a:p>
          </p:txBody>
        </p:sp>
        <p:sp>
          <p:nvSpPr>
            <p:cNvPr id="34830" name="TextBox 24"/>
            <p:cNvSpPr txBox="1">
              <a:spLocks noChangeArrowheads="1"/>
            </p:cNvSpPr>
            <p:nvPr/>
          </p:nvSpPr>
          <p:spPr bwMode="auto">
            <a:xfrm>
              <a:off x="3733444" y="5638617"/>
              <a:ext cx="2005169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Corporate vision &amp; policy</a:t>
              </a:r>
            </a:p>
          </p:txBody>
        </p:sp>
        <p:sp>
          <p:nvSpPr>
            <p:cNvPr id="34831" name="TextBox 25"/>
            <p:cNvSpPr txBox="1">
              <a:spLocks noChangeArrowheads="1"/>
            </p:cNvSpPr>
            <p:nvPr/>
          </p:nvSpPr>
          <p:spPr bwMode="auto">
            <a:xfrm>
              <a:off x="5105151" y="5333832"/>
              <a:ext cx="1068471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Shareholder</a:t>
              </a:r>
            </a:p>
          </p:txBody>
        </p:sp>
        <p:sp>
          <p:nvSpPr>
            <p:cNvPr id="34832" name="TextBox 26"/>
            <p:cNvSpPr txBox="1">
              <a:spLocks noChangeArrowheads="1"/>
            </p:cNvSpPr>
            <p:nvPr/>
          </p:nvSpPr>
          <p:spPr bwMode="auto">
            <a:xfrm>
              <a:off x="6095828" y="4952850"/>
              <a:ext cx="1168491" cy="5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Customer </a:t>
              </a:r>
            </a:p>
            <a:p>
              <a:r>
                <a:rPr lang="en-US" sz="1400">
                  <a:solidFill>
                    <a:srgbClr val="FFFF00"/>
                  </a:solidFill>
                </a:rPr>
                <a:t>requirements</a:t>
              </a:r>
            </a:p>
          </p:txBody>
        </p:sp>
        <p:sp>
          <p:nvSpPr>
            <p:cNvPr id="34833" name="TextBox 27"/>
            <p:cNvSpPr txBox="1">
              <a:spLocks noChangeArrowheads="1"/>
            </p:cNvSpPr>
            <p:nvPr/>
          </p:nvSpPr>
          <p:spPr bwMode="auto">
            <a:xfrm>
              <a:off x="6476858" y="4419476"/>
              <a:ext cx="922409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Consumer</a:t>
              </a:r>
            </a:p>
          </p:txBody>
        </p:sp>
        <p:sp>
          <p:nvSpPr>
            <p:cNvPr id="34834" name="TextBox 28"/>
            <p:cNvSpPr txBox="1">
              <a:spLocks noChangeArrowheads="1"/>
            </p:cNvSpPr>
            <p:nvPr/>
          </p:nvSpPr>
          <p:spPr bwMode="auto">
            <a:xfrm>
              <a:off x="7107144" y="3886102"/>
              <a:ext cx="1141502" cy="5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Competition-</a:t>
              </a:r>
            </a:p>
            <a:p>
              <a:r>
                <a:rPr lang="en-US" sz="1400">
                  <a:solidFill>
                    <a:srgbClr val="FFFF00"/>
                  </a:solidFill>
                </a:rPr>
                <a:t>business</a:t>
              </a:r>
            </a:p>
          </p:txBody>
        </p:sp>
        <p:sp>
          <p:nvSpPr>
            <p:cNvPr id="34835" name="TextBox 29"/>
            <p:cNvSpPr txBox="1">
              <a:spLocks noChangeArrowheads="1"/>
            </p:cNvSpPr>
            <p:nvPr/>
          </p:nvSpPr>
          <p:spPr bwMode="auto">
            <a:xfrm>
              <a:off x="6857888" y="3200336"/>
              <a:ext cx="855729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Neighbor</a:t>
              </a:r>
            </a:p>
          </p:txBody>
        </p:sp>
        <p:sp>
          <p:nvSpPr>
            <p:cNvPr id="34836" name="TextBox 30"/>
            <p:cNvSpPr txBox="1">
              <a:spLocks noChangeArrowheads="1"/>
            </p:cNvSpPr>
            <p:nvPr/>
          </p:nvSpPr>
          <p:spPr bwMode="auto">
            <a:xfrm>
              <a:off x="6324446" y="2590766"/>
              <a:ext cx="1251048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Societal values</a:t>
              </a:r>
            </a:p>
          </p:txBody>
        </p:sp>
        <p:sp>
          <p:nvSpPr>
            <p:cNvPr id="34837" name="TextBox 31"/>
            <p:cNvSpPr txBox="1">
              <a:spLocks noChangeArrowheads="1"/>
            </p:cNvSpPr>
            <p:nvPr/>
          </p:nvSpPr>
          <p:spPr bwMode="auto">
            <a:xfrm>
              <a:off x="5562387" y="2133588"/>
              <a:ext cx="1201831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Risk tolerance</a:t>
              </a:r>
            </a:p>
          </p:txBody>
        </p:sp>
        <p:sp>
          <p:nvSpPr>
            <p:cNvPr id="34838" name="TextBox 32"/>
            <p:cNvSpPr txBox="1">
              <a:spLocks noChangeArrowheads="1"/>
            </p:cNvSpPr>
            <p:nvPr/>
          </p:nvSpPr>
          <p:spPr bwMode="auto">
            <a:xfrm>
              <a:off x="4876533" y="1904999"/>
              <a:ext cx="890657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Insurance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6583363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reeform 33"/>
          <p:cNvSpPr/>
          <p:nvPr/>
        </p:nvSpPr>
        <p:spPr>
          <a:xfrm flipH="1">
            <a:off x="3581400" y="2667000"/>
            <a:ext cx="1600200" cy="2819400"/>
          </a:xfrm>
          <a:custGeom>
            <a:avLst/>
            <a:gdLst>
              <a:gd name="connsiteX0" fmla="*/ 1552575 w 1562100"/>
              <a:gd name="connsiteY0" fmla="*/ 0 h 2676525"/>
              <a:gd name="connsiteX1" fmla="*/ 1562100 w 1562100"/>
              <a:gd name="connsiteY1" fmla="*/ 2676525 h 2676525"/>
              <a:gd name="connsiteX2" fmla="*/ 0 w 1562100"/>
              <a:gd name="connsiteY2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2676525">
                <a:moveTo>
                  <a:pt x="1552575" y="0"/>
                </a:moveTo>
                <a:lnTo>
                  <a:pt x="1562100" y="2676525"/>
                </a:lnTo>
                <a:lnTo>
                  <a:pt x="0" y="26765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2700">
                <a:solidFill>
                  <a:sysClr val="windowText" lastClr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ISO 27001; Clause 8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027238"/>
            <a:ext cx="4648200" cy="639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8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ISMS Improvement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2882900"/>
            <a:ext cx="2362200" cy="6397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" rIns="18288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8.1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Continual improvement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3995738"/>
            <a:ext cx="2362200" cy="639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8.2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Corrective action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5151438"/>
            <a:ext cx="2362200" cy="639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8.3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Preventive action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3581400" y="4343400"/>
            <a:ext cx="1600200" cy="141288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81400" y="3200400"/>
            <a:ext cx="1600200" cy="141288"/>
          </a:xfrm>
          <a:custGeom>
            <a:avLst/>
            <a:gdLst>
              <a:gd name="connsiteX0" fmla="*/ 1587500 w 1587500"/>
              <a:gd name="connsiteY0" fmla="*/ 0 h 0"/>
              <a:gd name="connsiteX1" fmla="*/ 0 w 158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00">
                <a:moveTo>
                  <a:pt x="1587500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657600"/>
            <a:ext cx="24812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8.1 </a:t>
            </a:r>
            <a:r>
              <a:rPr lang="fr-CA" sz="3200" dirty="0" err="1" smtClean="0">
                <a:solidFill>
                  <a:srgbClr val="CA6800"/>
                </a:solidFill>
              </a:rPr>
              <a:t>Continual</a:t>
            </a:r>
            <a:r>
              <a:rPr lang="fr-CA" sz="3200" dirty="0" smtClean="0">
                <a:solidFill>
                  <a:srgbClr val="CA6800"/>
                </a:solidFill>
              </a:rPr>
              <a:t> </a:t>
            </a:r>
            <a:r>
              <a:rPr lang="fr-CA" sz="3200" dirty="0" err="1" smtClean="0">
                <a:solidFill>
                  <a:srgbClr val="CA6800"/>
                </a:solidFill>
              </a:rPr>
              <a:t>Improvement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290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Opportunities for improvement form analysis of data and performance of ISMS</a:t>
            </a:r>
          </a:p>
          <a:p>
            <a:pPr eaLnBrk="1" hangingPunct="1">
              <a:buFont typeface="Wingdings 3" pitchFamily="18" charset="2"/>
              <a:buNone/>
            </a:pPr>
            <a:endParaRPr lang="en-US" sz="28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Continual improvement through: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execution of monitoring procedures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review of effectiveness of ISMS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security policy and objectives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security controls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security audits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incidents, suggestions, feedback</a:t>
            </a:r>
          </a:p>
          <a:p>
            <a:pPr eaLnBrk="1" hangingPunct="1">
              <a:buFont typeface="Wingdings 3" pitchFamily="18" charset="2"/>
              <a:buNone/>
            </a:pPr>
            <a:endParaRPr lang="en-US" sz="20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smtClean="0">
              <a:solidFill>
                <a:srgbClr val="CA6800"/>
              </a:solidFill>
            </a:endParaRPr>
          </a:p>
          <a:p>
            <a:pPr lvl="2" eaLnBrk="1" hangingPunct="1"/>
            <a:endParaRPr lang="en-US" sz="200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80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8.1 </a:t>
            </a:r>
            <a:r>
              <a:rPr lang="fr-CA" sz="3200" dirty="0" err="1" smtClean="0">
                <a:solidFill>
                  <a:srgbClr val="CA6800"/>
                </a:solidFill>
              </a:rPr>
              <a:t>Continual</a:t>
            </a:r>
            <a:r>
              <a:rPr lang="fr-CA" sz="3200" dirty="0" smtClean="0">
                <a:solidFill>
                  <a:srgbClr val="CA6800"/>
                </a:solidFill>
              </a:rPr>
              <a:t> </a:t>
            </a:r>
            <a:r>
              <a:rPr lang="fr-CA" sz="3200" dirty="0" err="1" smtClean="0">
                <a:solidFill>
                  <a:srgbClr val="CA6800"/>
                </a:solidFill>
              </a:rPr>
              <a:t>Improvement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310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Continual improvement through (cont’d):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review of level of residue risk and acceptable risk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internal ISMS audits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management review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records of actions and events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657600"/>
            <a:ext cx="24812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m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300" y="4076700"/>
            <a:ext cx="29337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A </a:t>
            </a:r>
            <a:r>
              <a:rPr lang="fr-CA" sz="3200" dirty="0" err="1" smtClean="0">
                <a:solidFill>
                  <a:srgbClr val="CA6800"/>
                </a:solidFill>
              </a:rPr>
              <a:t>nonconformity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331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May be a failure to: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Comply with the standard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Implement a process or other documented requirement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Implement a legal or contractual requirement</a:t>
            </a:r>
          </a:p>
          <a:p>
            <a:pPr eaLnBrk="1" hangingPunct="1"/>
            <a:endParaRPr lang="en-US" sz="2800" smtClean="0">
              <a:solidFill>
                <a:srgbClr val="CA6800"/>
              </a:solidFill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2400" smtClean="0">
                <a:solidFill>
                  <a:srgbClr val="CA6800"/>
                </a:solidFill>
              </a:rPr>
              <a:t>No requirement = no nonconformity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3" descr="improvements3(3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9450" y="3648075"/>
            <a:ext cx="20383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8.2 Corrective Action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Action to eliminate the cause of NC with the ISMS requirements in order to prevent recurrence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Documented procedure shall define requirements for: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Identify NCs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Determine the causes of NCs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Evaluate the need for actions to ensure that NCs do not recur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Determine and implement the corrective action needed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Recording results of action taken</a:t>
            </a:r>
          </a:p>
          <a:p>
            <a:pPr marL="914400" lvl="1" indent="-457200" eaLnBrk="1" hangingPunct="1"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rgbClr val="CA6800"/>
                </a:solidFill>
              </a:rPr>
              <a:t>Reviewing of corrective action taken</a:t>
            </a:r>
          </a:p>
          <a:p>
            <a:pPr lvl="1" eaLnBrk="1" hangingPunct="1">
              <a:defRPr/>
            </a:pPr>
            <a:endParaRPr lang="en-US" sz="2400" dirty="0" smtClean="0">
              <a:solidFill>
                <a:srgbClr val="CA6800"/>
              </a:solidFill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85542"/>
            <a:ext cx="2206245" cy="217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8.3 </a:t>
            </a:r>
            <a:r>
              <a:rPr lang="fr-CA" sz="3200" dirty="0" err="1" smtClean="0">
                <a:solidFill>
                  <a:srgbClr val="CA6800"/>
                </a:solidFill>
              </a:rPr>
              <a:t>Preventive</a:t>
            </a:r>
            <a:r>
              <a:rPr lang="fr-CA" sz="3200" dirty="0" smtClean="0">
                <a:solidFill>
                  <a:srgbClr val="CA6800"/>
                </a:solidFill>
              </a:rPr>
              <a:t> Action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37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CA6800"/>
                </a:solidFill>
              </a:rPr>
              <a:t>Action to eliminate the cause of a potential NC with the ISMS requirements in order to prevent their occurrence</a:t>
            </a:r>
          </a:p>
          <a:p>
            <a:pPr eaLnBrk="1" hangingPunct="1"/>
            <a:r>
              <a:rPr lang="en-US" sz="2400" smtClean="0">
                <a:solidFill>
                  <a:srgbClr val="CA6800"/>
                </a:solidFill>
              </a:rPr>
              <a:t>Documented procedure shall define requirements for: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Identify potential NCs and their causes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Evaluate the need for actins to prevent occurrence of NCs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Determine and implement the preventive action needed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Recording results of action taken</a:t>
            </a:r>
          </a:p>
          <a:p>
            <a:pPr marL="914400" lvl="1" indent="-457200" eaLnBrk="1" hangingPunct="1">
              <a:buFont typeface="Lucida Sans Unicode" pitchFamily="34" charset="0"/>
              <a:buAutoNum type="alphaLcPeriod"/>
            </a:pPr>
            <a:r>
              <a:rPr lang="en-US" sz="2400" smtClean="0">
                <a:solidFill>
                  <a:srgbClr val="CA6800"/>
                </a:solidFill>
              </a:rPr>
              <a:t>Reviewing of preventive action taken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err="1" smtClean="0">
                <a:solidFill>
                  <a:srgbClr val="CA6800"/>
                </a:solidFill>
              </a:rPr>
              <a:t>Annex</a:t>
            </a:r>
            <a:r>
              <a:rPr lang="fr-CA" sz="3200" dirty="0" smtClean="0">
                <a:solidFill>
                  <a:srgbClr val="CA6800"/>
                </a:solidFill>
              </a:rPr>
              <a:t> A (Informative)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139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Control objectives and controls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Derived from, and aligned to, those in BS ISO/IEC 17799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Provide implementation advice and guidance on best practice for controls to meet the specified objectives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Referenced during audit to identify nonconformities and corrective actions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smtClean="0">
              <a:solidFill>
                <a:srgbClr val="CA68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algn="l" eaLnBrk="1" hangingPunct="1"/>
            <a:r>
              <a:rPr lang="fr-CA" sz="4100" b="1" smtClean="0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ISO 27001 Certification Process</a:t>
            </a:r>
            <a:endParaRPr lang="fr-FR" sz="1800" smtClean="0">
              <a:solidFill>
                <a:srgbClr val="E75C01"/>
              </a:solidFill>
            </a:endParaRPr>
          </a:p>
        </p:txBody>
      </p:sp>
      <p:pic>
        <p:nvPicPr>
          <p:cNvPr id="141315" name="Picture 6" descr="allday.ru_2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276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Left Arrow 16"/>
          <p:cNvSpPr/>
          <p:nvPr/>
        </p:nvSpPr>
        <p:spPr>
          <a:xfrm rot="900000">
            <a:off x="6457950" y="4516438"/>
            <a:ext cx="609600" cy="1992312"/>
          </a:xfrm>
          <a:prstGeom prst="curvedLeftArrow">
            <a:avLst>
              <a:gd name="adj1" fmla="val 33492"/>
              <a:gd name="adj2" fmla="val 58412"/>
              <a:gd name="adj3" fmla="val 27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1950137">
            <a:off x="1290638" y="4297363"/>
            <a:ext cx="609600" cy="1992312"/>
          </a:xfrm>
          <a:prstGeom prst="curvedLeftArrow">
            <a:avLst>
              <a:gd name="adj1" fmla="val 33492"/>
              <a:gd name="adj2" fmla="val 58412"/>
              <a:gd name="adj3" fmla="val 27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3820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200" dirty="0" smtClean="0">
                <a:solidFill>
                  <a:srgbClr val="CA6800"/>
                </a:solidFill>
              </a:rPr>
              <a:t>Audit / Certification </a:t>
            </a:r>
            <a:r>
              <a:rPr lang="fr-CA" sz="3200" dirty="0" err="1" smtClean="0">
                <a:solidFill>
                  <a:srgbClr val="CA6800"/>
                </a:solidFill>
              </a:rPr>
              <a:t>Process</a:t>
            </a:r>
            <a:endParaRPr lang="fr-FR" sz="3200" dirty="0" smtClean="0">
              <a:solidFill>
                <a:srgbClr val="CA68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47800" y="1752600"/>
            <a:ext cx="3871913" cy="561975"/>
          </a:xfrm>
          <a:custGeom>
            <a:avLst/>
            <a:gdLst>
              <a:gd name="connsiteX0" fmla="*/ 0 w 3872483"/>
              <a:gd name="connsiteY0" fmla="*/ 56236 h 562356"/>
              <a:gd name="connsiteX1" fmla="*/ 16471 w 3872483"/>
              <a:gd name="connsiteY1" fmla="*/ 16471 h 562356"/>
              <a:gd name="connsiteX2" fmla="*/ 56236 w 3872483"/>
              <a:gd name="connsiteY2" fmla="*/ 0 h 562356"/>
              <a:gd name="connsiteX3" fmla="*/ 3816247 w 3872483"/>
              <a:gd name="connsiteY3" fmla="*/ 0 h 562356"/>
              <a:gd name="connsiteX4" fmla="*/ 3856012 w 3872483"/>
              <a:gd name="connsiteY4" fmla="*/ 16471 h 562356"/>
              <a:gd name="connsiteX5" fmla="*/ 3872483 w 3872483"/>
              <a:gd name="connsiteY5" fmla="*/ 56236 h 562356"/>
              <a:gd name="connsiteX6" fmla="*/ 3872483 w 3872483"/>
              <a:gd name="connsiteY6" fmla="*/ 506120 h 562356"/>
              <a:gd name="connsiteX7" fmla="*/ 3856012 w 3872483"/>
              <a:gd name="connsiteY7" fmla="*/ 545885 h 562356"/>
              <a:gd name="connsiteX8" fmla="*/ 3816247 w 3872483"/>
              <a:gd name="connsiteY8" fmla="*/ 562356 h 562356"/>
              <a:gd name="connsiteX9" fmla="*/ 56236 w 3872483"/>
              <a:gd name="connsiteY9" fmla="*/ 562356 h 562356"/>
              <a:gd name="connsiteX10" fmla="*/ 16471 w 3872483"/>
              <a:gd name="connsiteY10" fmla="*/ 545885 h 562356"/>
              <a:gd name="connsiteX11" fmla="*/ 0 w 3872483"/>
              <a:gd name="connsiteY11" fmla="*/ 506120 h 562356"/>
              <a:gd name="connsiteX12" fmla="*/ 0 w 3872483"/>
              <a:gd name="connsiteY12" fmla="*/ 56236 h 5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483" h="562356">
                <a:moveTo>
                  <a:pt x="0" y="56236"/>
                </a:moveTo>
                <a:cubicBezTo>
                  <a:pt x="0" y="41321"/>
                  <a:pt x="5925" y="27017"/>
                  <a:pt x="16471" y="16471"/>
                </a:cubicBezTo>
                <a:cubicBezTo>
                  <a:pt x="27017" y="5925"/>
                  <a:pt x="41321" y="0"/>
                  <a:pt x="56236" y="0"/>
                </a:cubicBezTo>
                <a:lnTo>
                  <a:pt x="3816247" y="0"/>
                </a:lnTo>
                <a:cubicBezTo>
                  <a:pt x="3831162" y="0"/>
                  <a:pt x="3845466" y="5925"/>
                  <a:pt x="3856012" y="16471"/>
                </a:cubicBezTo>
                <a:cubicBezTo>
                  <a:pt x="3866558" y="27017"/>
                  <a:pt x="3872483" y="41321"/>
                  <a:pt x="3872483" y="56236"/>
                </a:cubicBezTo>
                <a:lnTo>
                  <a:pt x="3872483" y="506120"/>
                </a:lnTo>
                <a:cubicBezTo>
                  <a:pt x="3872483" y="521035"/>
                  <a:pt x="3866558" y="535339"/>
                  <a:pt x="3856012" y="545885"/>
                </a:cubicBezTo>
                <a:cubicBezTo>
                  <a:pt x="3845466" y="556431"/>
                  <a:pt x="3831162" y="562356"/>
                  <a:pt x="3816247" y="562356"/>
                </a:cubicBezTo>
                <a:lnTo>
                  <a:pt x="56236" y="562356"/>
                </a:lnTo>
                <a:cubicBezTo>
                  <a:pt x="41321" y="562356"/>
                  <a:pt x="27017" y="556431"/>
                  <a:pt x="16471" y="545885"/>
                </a:cubicBezTo>
                <a:cubicBezTo>
                  <a:pt x="5925" y="535339"/>
                  <a:pt x="0" y="521035"/>
                  <a:pt x="0" y="506120"/>
                </a:cubicBezTo>
                <a:lnTo>
                  <a:pt x="0" y="562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051" tIns="85051" rIns="724730" bIns="8505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Pre-assessment (Optional)</a:t>
            </a:r>
          </a:p>
        </p:txBody>
      </p:sp>
      <p:sp>
        <p:nvSpPr>
          <p:cNvPr id="22" name="Freeform 21"/>
          <p:cNvSpPr/>
          <p:nvPr/>
        </p:nvSpPr>
        <p:spPr>
          <a:xfrm>
            <a:off x="1736725" y="2392363"/>
            <a:ext cx="3873500" cy="563562"/>
          </a:xfrm>
          <a:custGeom>
            <a:avLst/>
            <a:gdLst>
              <a:gd name="connsiteX0" fmla="*/ 0 w 3872483"/>
              <a:gd name="connsiteY0" fmla="*/ 56236 h 562356"/>
              <a:gd name="connsiteX1" fmla="*/ 16471 w 3872483"/>
              <a:gd name="connsiteY1" fmla="*/ 16471 h 562356"/>
              <a:gd name="connsiteX2" fmla="*/ 56236 w 3872483"/>
              <a:gd name="connsiteY2" fmla="*/ 0 h 562356"/>
              <a:gd name="connsiteX3" fmla="*/ 3816247 w 3872483"/>
              <a:gd name="connsiteY3" fmla="*/ 0 h 562356"/>
              <a:gd name="connsiteX4" fmla="*/ 3856012 w 3872483"/>
              <a:gd name="connsiteY4" fmla="*/ 16471 h 562356"/>
              <a:gd name="connsiteX5" fmla="*/ 3872483 w 3872483"/>
              <a:gd name="connsiteY5" fmla="*/ 56236 h 562356"/>
              <a:gd name="connsiteX6" fmla="*/ 3872483 w 3872483"/>
              <a:gd name="connsiteY6" fmla="*/ 506120 h 562356"/>
              <a:gd name="connsiteX7" fmla="*/ 3856012 w 3872483"/>
              <a:gd name="connsiteY7" fmla="*/ 545885 h 562356"/>
              <a:gd name="connsiteX8" fmla="*/ 3816247 w 3872483"/>
              <a:gd name="connsiteY8" fmla="*/ 562356 h 562356"/>
              <a:gd name="connsiteX9" fmla="*/ 56236 w 3872483"/>
              <a:gd name="connsiteY9" fmla="*/ 562356 h 562356"/>
              <a:gd name="connsiteX10" fmla="*/ 16471 w 3872483"/>
              <a:gd name="connsiteY10" fmla="*/ 545885 h 562356"/>
              <a:gd name="connsiteX11" fmla="*/ 0 w 3872483"/>
              <a:gd name="connsiteY11" fmla="*/ 506120 h 562356"/>
              <a:gd name="connsiteX12" fmla="*/ 0 w 3872483"/>
              <a:gd name="connsiteY12" fmla="*/ 56236 h 5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483" h="562356">
                <a:moveTo>
                  <a:pt x="0" y="56236"/>
                </a:moveTo>
                <a:cubicBezTo>
                  <a:pt x="0" y="41321"/>
                  <a:pt x="5925" y="27017"/>
                  <a:pt x="16471" y="16471"/>
                </a:cubicBezTo>
                <a:cubicBezTo>
                  <a:pt x="27017" y="5925"/>
                  <a:pt x="41321" y="0"/>
                  <a:pt x="56236" y="0"/>
                </a:cubicBezTo>
                <a:lnTo>
                  <a:pt x="3816247" y="0"/>
                </a:lnTo>
                <a:cubicBezTo>
                  <a:pt x="3831162" y="0"/>
                  <a:pt x="3845466" y="5925"/>
                  <a:pt x="3856012" y="16471"/>
                </a:cubicBezTo>
                <a:cubicBezTo>
                  <a:pt x="3866558" y="27017"/>
                  <a:pt x="3872483" y="41321"/>
                  <a:pt x="3872483" y="56236"/>
                </a:cubicBezTo>
                <a:lnTo>
                  <a:pt x="3872483" y="506120"/>
                </a:lnTo>
                <a:cubicBezTo>
                  <a:pt x="3872483" y="521035"/>
                  <a:pt x="3866558" y="535339"/>
                  <a:pt x="3856012" y="545885"/>
                </a:cubicBezTo>
                <a:cubicBezTo>
                  <a:pt x="3845466" y="556431"/>
                  <a:pt x="3831162" y="562356"/>
                  <a:pt x="3816247" y="562356"/>
                </a:cubicBezTo>
                <a:lnTo>
                  <a:pt x="56236" y="562356"/>
                </a:lnTo>
                <a:cubicBezTo>
                  <a:pt x="41321" y="562356"/>
                  <a:pt x="27017" y="556431"/>
                  <a:pt x="16471" y="545885"/>
                </a:cubicBezTo>
                <a:cubicBezTo>
                  <a:pt x="5925" y="535339"/>
                  <a:pt x="0" y="521035"/>
                  <a:pt x="0" y="506120"/>
                </a:cubicBezTo>
                <a:lnTo>
                  <a:pt x="0" y="562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051" tIns="85051" rIns="739761" bIns="8505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Stage 1: Desk Study</a:t>
            </a:r>
          </a:p>
        </p:txBody>
      </p:sp>
      <p:sp>
        <p:nvSpPr>
          <p:cNvPr id="23" name="Freeform 22"/>
          <p:cNvSpPr/>
          <p:nvPr/>
        </p:nvSpPr>
        <p:spPr>
          <a:xfrm>
            <a:off x="2025650" y="3033713"/>
            <a:ext cx="3873500" cy="561975"/>
          </a:xfrm>
          <a:custGeom>
            <a:avLst/>
            <a:gdLst>
              <a:gd name="connsiteX0" fmla="*/ 0 w 3872483"/>
              <a:gd name="connsiteY0" fmla="*/ 56236 h 562356"/>
              <a:gd name="connsiteX1" fmla="*/ 16471 w 3872483"/>
              <a:gd name="connsiteY1" fmla="*/ 16471 h 562356"/>
              <a:gd name="connsiteX2" fmla="*/ 56236 w 3872483"/>
              <a:gd name="connsiteY2" fmla="*/ 0 h 562356"/>
              <a:gd name="connsiteX3" fmla="*/ 3816247 w 3872483"/>
              <a:gd name="connsiteY3" fmla="*/ 0 h 562356"/>
              <a:gd name="connsiteX4" fmla="*/ 3856012 w 3872483"/>
              <a:gd name="connsiteY4" fmla="*/ 16471 h 562356"/>
              <a:gd name="connsiteX5" fmla="*/ 3872483 w 3872483"/>
              <a:gd name="connsiteY5" fmla="*/ 56236 h 562356"/>
              <a:gd name="connsiteX6" fmla="*/ 3872483 w 3872483"/>
              <a:gd name="connsiteY6" fmla="*/ 506120 h 562356"/>
              <a:gd name="connsiteX7" fmla="*/ 3856012 w 3872483"/>
              <a:gd name="connsiteY7" fmla="*/ 545885 h 562356"/>
              <a:gd name="connsiteX8" fmla="*/ 3816247 w 3872483"/>
              <a:gd name="connsiteY8" fmla="*/ 562356 h 562356"/>
              <a:gd name="connsiteX9" fmla="*/ 56236 w 3872483"/>
              <a:gd name="connsiteY9" fmla="*/ 562356 h 562356"/>
              <a:gd name="connsiteX10" fmla="*/ 16471 w 3872483"/>
              <a:gd name="connsiteY10" fmla="*/ 545885 h 562356"/>
              <a:gd name="connsiteX11" fmla="*/ 0 w 3872483"/>
              <a:gd name="connsiteY11" fmla="*/ 506120 h 562356"/>
              <a:gd name="connsiteX12" fmla="*/ 0 w 3872483"/>
              <a:gd name="connsiteY12" fmla="*/ 56236 h 5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483" h="562356">
                <a:moveTo>
                  <a:pt x="0" y="56236"/>
                </a:moveTo>
                <a:cubicBezTo>
                  <a:pt x="0" y="41321"/>
                  <a:pt x="5925" y="27017"/>
                  <a:pt x="16471" y="16471"/>
                </a:cubicBezTo>
                <a:cubicBezTo>
                  <a:pt x="27017" y="5925"/>
                  <a:pt x="41321" y="0"/>
                  <a:pt x="56236" y="0"/>
                </a:cubicBezTo>
                <a:lnTo>
                  <a:pt x="3816247" y="0"/>
                </a:lnTo>
                <a:cubicBezTo>
                  <a:pt x="3831162" y="0"/>
                  <a:pt x="3845466" y="5925"/>
                  <a:pt x="3856012" y="16471"/>
                </a:cubicBezTo>
                <a:cubicBezTo>
                  <a:pt x="3866558" y="27017"/>
                  <a:pt x="3872483" y="41321"/>
                  <a:pt x="3872483" y="56236"/>
                </a:cubicBezTo>
                <a:lnTo>
                  <a:pt x="3872483" y="506120"/>
                </a:lnTo>
                <a:cubicBezTo>
                  <a:pt x="3872483" y="521035"/>
                  <a:pt x="3866558" y="535339"/>
                  <a:pt x="3856012" y="545885"/>
                </a:cubicBezTo>
                <a:cubicBezTo>
                  <a:pt x="3845466" y="556431"/>
                  <a:pt x="3831162" y="562356"/>
                  <a:pt x="3816247" y="562356"/>
                </a:cubicBezTo>
                <a:lnTo>
                  <a:pt x="56236" y="562356"/>
                </a:lnTo>
                <a:cubicBezTo>
                  <a:pt x="41321" y="562356"/>
                  <a:pt x="27017" y="556431"/>
                  <a:pt x="16471" y="545885"/>
                </a:cubicBezTo>
                <a:cubicBezTo>
                  <a:pt x="5925" y="535339"/>
                  <a:pt x="0" y="521035"/>
                  <a:pt x="0" y="506120"/>
                </a:cubicBezTo>
                <a:lnTo>
                  <a:pt x="0" y="562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051" tIns="85051" rIns="739761" bIns="8505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Stage 2: Certification Audit</a:t>
            </a:r>
          </a:p>
        </p:txBody>
      </p:sp>
      <p:sp>
        <p:nvSpPr>
          <p:cNvPr id="24" name="Freeform 23"/>
          <p:cNvSpPr/>
          <p:nvPr/>
        </p:nvSpPr>
        <p:spPr>
          <a:xfrm>
            <a:off x="2314575" y="3673475"/>
            <a:ext cx="3873500" cy="563563"/>
          </a:xfrm>
          <a:custGeom>
            <a:avLst/>
            <a:gdLst>
              <a:gd name="connsiteX0" fmla="*/ 0 w 3872483"/>
              <a:gd name="connsiteY0" fmla="*/ 56236 h 562356"/>
              <a:gd name="connsiteX1" fmla="*/ 16471 w 3872483"/>
              <a:gd name="connsiteY1" fmla="*/ 16471 h 562356"/>
              <a:gd name="connsiteX2" fmla="*/ 56236 w 3872483"/>
              <a:gd name="connsiteY2" fmla="*/ 0 h 562356"/>
              <a:gd name="connsiteX3" fmla="*/ 3816247 w 3872483"/>
              <a:gd name="connsiteY3" fmla="*/ 0 h 562356"/>
              <a:gd name="connsiteX4" fmla="*/ 3856012 w 3872483"/>
              <a:gd name="connsiteY4" fmla="*/ 16471 h 562356"/>
              <a:gd name="connsiteX5" fmla="*/ 3872483 w 3872483"/>
              <a:gd name="connsiteY5" fmla="*/ 56236 h 562356"/>
              <a:gd name="connsiteX6" fmla="*/ 3872483 w 3872483"/>
              <a:gd name="connsiteY6" fmla="*/ 506120 h 562356"/>
              <a:gd name="connsiteX7" fmla="*/ 3856012 w 3872483"/>
              <a:gd name="connsiteY7" fmla="*/ 545885 h 562356"/>
              <a:gd name="connsiteX8" fmla="*/ 3816247 w 3872483"/>
              <a:gd name="connsiteY8" fmla="*/ 562356 h 562356"/>
              <a:gd name="connsiteX9" fmla="*/ 56236 w 3872483"/>
              <a:gd name="connsiteY9" fmla="*/ 562356 h 562356"/>
              <a:gd name="connsiteX10" fmla="*/ 16471 w 3872483"/>
              <a:gd name="connsiteY10" fmla="*/ 545885 h 562356"/>
              <a:gd name="connsiteX11" fmla="*/ 0 w 3872483"/>
              <a:gd name="connsiteY11" fmla="*/ 506120 h 562356"/>
              <a:gd name="connsiteX12" fmla="*/ 0 w 3872483"/>
              <a:gd name="connsiteY12" fmla="*/ 56236 h 5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483" h="562356">
                <a:moveTo>
                  <a:pt x="0" y="56236"/>
                </a:moveTo>
                <a:cubicBezTo>
                  <a:pt x="0" y="41321"/>
                  <a:pt x="5925" y="27017"/>
                  <a:pt x="16471" y="16471"/>
                </a:cubicBezTo>
                <a:cubicBezTo>
                  <a:pt x="27017" y="5925"/>
                  <a:pt x="41321" y="0"/>
                  <a:pt x="56236" y="0"/>
                </a:cubicBezTo>
                <a:lnTo>
                  <a:pt x="3816247" y="0"/>
                </a:lnTo>
                <a:cubicBezTo>
                  <a:pt x="3831162" y="0"/>
                  <a:pt x="3845466" y="5925"/>
                  <a:pt x="3856012" y="16471"/>
                </a:cubicBezTo>
                <a:cubicBezTo>
                  <a:pt x="3866558" y="27017"/>
                  <a:pt x="3872483" y="41321"/>
                  <a:pt x="3872483" y="56236"/>
                </a:cubicBezTo>
                <a:lnTo>
                  <a:pt x="3872483" y="506120"/>
                </a:lnTo>
                <a:cubicBezTo>
                  <a:pt x="3872483" y="521035"/>
                  <a:pt x="3866558" y="535339"/>
                  <a:pt x="3856012" y="545885"/>
                </a:cubicBezTo>
                <a:cubicBezTo>
                  <a:pt x="3845466" y="556431"/>
                  <a:pt x="3831162" y="562356"/>
                  <a:pt x="3816247" y="562356"/>
                </a:cubicBezTo>
                <a:lnTo>
                  <a:pt x="56236" y="562356"/>
                </a:lnTo>
                <a:cubicBezTo>
                  <a:pt x="41321" y="562356"/>
                  <a:pt x="27017" y="556431"/>
                  <a:pt x="16471" y="545885"/>
                </a:cubicBezTo>
                <a:cubicBezTo>
                  <a:pt x="5925" y="535339"/>
                  <a:pt x="0" y="521035"/>
                  <a:pt x="0" y="506120"/>
                </a:cubicBezTo>
                <a:lnTo>
                  <a:pt x="0" y="562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051" tIns="85051" rIns="739761" bIns="85052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Surveillance 1</a:t>
            </a:r>
          </a:p>
        </p:txBody>
      </p:sp>
      <p:sp>
        <p:nvSpPr>
          <p:cNvPr id="25" name="Freeform 24"/>
          <p:cNvSpPr/>
          <p:nvPr/>
        </p:nvSpPr>
        <p:spPr>
          <a:xfrm>
            <a:off x="2605088" y="4314825"/>
            <a:ext cx="3871912" cy="561975"/>
          </a:xfrm>
          <a:custGeom>
            <a:avLst/>
            <a:gdLst>
              <a:gd name="connsiteX0" fmla="*/ 0 w 3872483"/>
              <a:gd name="connsiteY0" fmla="*/ 56236 h 562356"/>
              <a:gd name="connsiteX1" fmla="*/ 16471 w 3872483"/>
              <a:gd name="connsiteY1" fmla="*/ 16471 h 562356"/>
              <a:gd name="connsiteX2" fmla="*/ 56236 w 3872483"/>
              <a:gd name="connsiteY2" fmla="*/ 0 h 562356"/>
              <a:gd name="connsiteX3" fmla="*/ 3816247 w 3872483"/>
              <a:gd name="connsiteY3" fmla="*/ 0 h 562356"/>
              <a:gd name="connsiteX4" fmla="*/ 3856012 w 3872483"/>
              <a:gd name="connsiteY4" fmla="*/ 16471 h 562356"/>
              <a:gd name="connsiteX5" fmla="*/ 3872483 w 3872483"/>
              <a:gd name="connsiteY5" fmla="*/ 56236 h 562356"/>
              <a:gd name="connsiteX6" fmla="*/ 3872483 w 3872483"/>
              <a:gd name="connsiteY6" fmla="*/ 506120 h 562356"/>
              <a:gd name="connsiteX7" fmla="*/ 3856012 w 3872483"/>
              <a:gd name="connsiteY7" fmla="*/ 545885 h 562356"/>
              <a:gd name="connsiteX8" fmla="*/ 3816247 w 3872483"/>
              <a:gd name="connsiteY8" fmla="*/ 562356 h 562356"/>
              <a:gd name="connsiteX9" fmla="*/ 56236 w 3872483"/>
              <a:gd name="connsiteY9" fmla="*/ 562356 h 562356"/>
              <a:gd name="connsiteX10" fmla="*/ 16471 w 3872483"/>
              <a:gd name="connsiteY10" fmla="*/ 545885 h 562356"/>
              <a:gd name="connsiteX11" fmla="*/ 0 w 3872483"/>
              <a:gd name="connsiteY11" fmla="*/ 506120 h 562356"/>
              <a:gd name="connsiteX12" fmla="*/ 0 w 3872483"/>
              <a:gd name="connsiteY12" fmla="*/ 56236 h 5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483" h="562356">
                <a:moveTo>
                  <a:pt x="0" y="56236"/>
                </a:moveTo>
                <a:cubicBezTo>
                  <a:pt x="0" y="41321"/>
                  <a:pt x="5925" y="27017"/>
                  <a:pt x="16471" y="16471"/>
                </a:cubicBezTo>
                <a:cubicBezTo>
                  <a:pt x="27017" y="5925"/>
                  <a:pt x="41321" y="0"/>
                  <a:pt x="56236" y="0"/>
                </a:cubicBezTo>
                <a:lnTo>
                  <a:pt x="3816247" y="0"/>
                </a:lnTo>
                <a:cubicBezTo>
                  <a:pt x="3831162" y="0"/>
                  <a:pt x="3845466" y="5925"/>
                  <a:pt x="3856012" y="16471"/>
                </a:cubicBezTo>
                <a:cubicBezTo>
                  <a:pt x="3866558" y="27017"/>
                  <a:pt x="3872483" y="41321"/>
                  <a:pt x="3872483" y="56236"/>
                </a:cubicBezTo>
                <a:lnTo>
                  <a:pt x="3872483" y="506120"/>
                </a:lnTo>
                <a:cubicBezTo>
                  <a:pt x="3872483" y="521035"/>
                  <a:pt x="3866558" y="535339"/>
                  <a:pt x="3856012" y="545885"/>
                </a:cubicBezTo>
                <a:cubicBezTo>
                  <a:pt x="3845466" y="556431"/>
                  <a:pt x="3831162" y="562356"/>
                  <a:pt x="3816247" y="562356"/>
                </a:cubicBezTo>
                <a:lnTo>
                  <a:pt x="56236" y="562356"/>
                </a:lnTo>
                <a:cubicBezTo>
                  <a:pt x="41321" y="562356"/>
                  <a:pt x="27017" y="556431"/>
                  <a:pt x="16471" y="545885"/>
                </a:cubicBezTo>
                <a:cubicBezTo>
                  <a:pt x="5925" y="535339"/>
                  <a:pt x="0" y="521035"/>
                  <a:pt x="0" y="506120"/>
                </a:cubicBezTo>
                <a:lnTo>
                  <a:pt x="0" y="562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051" tIns="85051" rIns="739761" bIns="8505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Surveillance 2</a:t>
            </a:r>
          </a:p>
        </p:txBody>
      </p:sp>
      <p:sp>
        <p:nvSpPr>
          <p:cNvPr id="26" name="Freeform 25"/>
          <p:cNvSpPr/>
          <p:nvPr/>
        </p:nvSpPr>
        <p:spPr>
          <a:xfrm>
            <a:off x="4954588" y="2163763"/>
            <a:ext cx="365125" cy="365125"/>
          </a:xfrm>
          <a:custGeom>
            <a:avLst/>
            <a:gdLst>
              <a:gd name="connsiteX0" fmla="*/ 0 w 365531"/>
              <a:gd name="connsiteY0" fmla="*/ 201042 h 365531"/>
              <a:gd name="connsiteX1" fmla="*/ 82244 w 365531"/>
              <a:gd name="connsiteY1" fmla="*/ 201042 h 365531"/>
              <a:gd name="connsiteX2" fmla="*/ 82244 w 365531"/>
              <a:gd name="connsiteY2" fmla="*/ 0 h 365531"/>
              <a:gd name="connsiteX3" fmla="*/ 283287 w 365531"/>
              <a:gd name="connsiteY3" fmla="*/ 0 h 365531"/>
              <a:gd name="connsiteX4" fmla="*/ 283287 w 365531"/>
              <a:gd name="connsiteY4" fmla="*/ 201042 h 365531"/>
              <a:gd name="connsiteX5" fmla="*/ 365531 w 365531"/>
              <a:gd name="connsiteY5" fmla="*/ 201042 h 365531"/>
              <a:gd name="connsiteX6" fmla="*/ 182766 w 365531"/>
              <a:gd name="connsiteY6" fmla="*/ 365531 h 365531"/>
              <a:gd name="connsiteX7" fmla="*/ 0 w 365531"/>
              <a:gd name="connsiteY7" fmla="*/ 201042 h 36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531" h="365531">
                <a:moveTo>
                  <a:pt x="0" y="201042"/>
                </a:moveTo>
                <a:lnTo>
                  <a:pt x="82244" y="201042"/>
                </a:lnTo>
                <a:lnTo>
                  <a:pt x="82244" y="0"/>
                </a:lnTo>
                <a:lnTo>
                  <a:pt x="283287" y="0"/>
                </a:lnTo>
                <a:lnTo>
                  <a:pt x="283287" y="201042"/>
                </a:lnTo>
                <a:lnTo>
                  <a:pt x="365531" y="201042"/>
                </a:lnTo>
                <a:lnTo>
                  <a:pt x="182766" y="365531"/>
                </a:lnTo>
                <a:lnTo>
                  <a:pt x="0" y="201042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104" tIns="22860" rIns="105104" bIns="11332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243513" y="2803525"/>
            <a:ext cx="366712" cy="365125"/>
          </a:xfrm>
          <a:custGeom>
            <a:avLst/>
            <a:gdLst>
              <a:gd name="connsiteX0" fmla="*/ 0 w 365531"/>
              <a:gd name="connsiteY0" fmla="*/ 201042 h 365531"/>
              <a:gd name="connsiteX1" fmla="*/ 82244 w 365531"/>
              <a:gd name="connsiteY1" fmla="*/ 201042 h 365531"/>
              <a:gd name="connsiteX2" fmla="*/ 82244 w 365531"/>
              <a:gd name="connsiteY2" fmla="*/ 0 h 365531"/>
              <a:gd name="connsiteX3" fmla="*/ 283287 w 365531"/>
              <a:gd name="connsiteY3" fmla="*/ 0 h 365531"/>
              <a:gd name="connsiteX4" fmla="*/ 283287 w 365531"/>
              <a:gd name="connsiteY4" fmla="*/ 201042 h 365531"/>
              <a:gd name="connsiteX5" fmla="*/ 365531 w 365531"/>
              <a:gd name="connsiteY5" fmla="*/ 201042 h 365531"/>
              <a:gd name="connsiteX6" fmla="*/ 182766 w 365531"/>
              <a:gd name="connsiteY6" fmla="*/ 365531 h 365531"/>
              <a:gd name="connsiteX7" fmla="*/ 0 w 365531"/>
              <a:gd name="connsiteY7" fmla="*/ 201042 h 36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531" h="365531">
                <a:moveTo>
                  <a:pt x="0" y="201042"/>
                </a:moveTo>
                <a:lnTo>
                  <a:pt x="82244" y="201042"/>
                </a:lnTo>
                <a:lnTo>
                  <a:pt x="82244" y="0"/>
                </a:lnTo>
                <a:lnTo>
                  <a:pt x="283287" y="0"/>
                </a:lnTo>
                <a:lnTo>
                  <a:pt x="283287" y="201042"/>
                </a:lnTo>
                <a:lnTo>
                  <a:pt x="365531" y="201042"/>
                </a:lnTo>
                <a:lnTo>
                  <a:pt x="182766" y="365531"/>
                </a:lnTo>
                <a:lnTo>
                  <a:pt x="0" y="201042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104" tIns="22860" rIns="105104" bIns="11332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532438" y="3435350"/>
            <a:ext cx="366712" cy="365125"/>
          </a:xfrm>
          <a:custGeom>
            <a:avLst/>
            <a:gdLst>
              <a:gd name="connsiteX0" fmla="*/ 0 w 365531"/>
              <a:gd name="connsiteY0" fmla="*/ 201042 h 365531"/>
              <a:gd name="connsiteX1" fmla="*/ 82244 w 365531"/>
              <a:gd name="connsiteY1" fmla="*/ 201042 h 365531"/>
              <a:gd name="connsiteX2" fmla="*/ 82244 w 365531"/>
              <a:gd name="connsiteY2" fmla="*/ 0 h 365531"/>
              <a:gd name="connsiteX3" fmla="*/ 283287 w 365531"/>
              <a:gd name="connsiteY3" fmla="*/ 0 h 365531"/>
              <a:gd name="connsiteX4" fmla="*/ 283287 w 365531"/>
              <a:gd name="connsiteY4" fmla="*/ 201042 h 365531"/>
              <a:gd name="connsiteX5" fmla="*/ 365531 w 365531"/>
              <a:gd name="connsiteY5" fmla="*/ 201042 h 365531"/>
              <a:gd name="connsiteX6" fmla="*/ 182766 w 365531"/>
              <a:gd name="connsiteY6" fmla="*/ 365531 h 365531"/>
              <a:gd name="connsiteX7" fmla="*/ 0 w 365531"/>
              <a:gd name="connsiteY7" fmla="*/ 201042 h 36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531" h="365531">
                <a:moveTo>
                  <a:pt x="0" y="201042"/>
                </a:moveTo>
                <a:lnTo>
                  <a:pt x="82244" y="201042"/>
                </a:lnTo>
                <a:lnTo>
                  <a:pt x="82244" y="0"/>
                </a:lnTo>
                <a:lnTo>
                  <a:pt x="283287" y="0"/>
                </a:lnTo>
                <a:lnTo>
                  <a:pt x="283287" y="201042"/>
                </a:lnTo>
                <a:lnTo>
                  <a:pt x="365531" y="201042"/>
                </a:lnTo>
                <a:lnTo>
                  <a:pt x="182766" y="365531"/>
                </a:lnTo>
                <a:lnTo>
                  <a:pt x="0" y="201042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104" tIns="22860" rIns="105104" bIns="11332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822950" y="4081463"/>
            <a:ext cx="365125" cy="365125"/>
          </a:xfrm>
          <a:custGeom>
            <a:avLst/>
            <a:gdLst>
              <a:gd name="connsiteX0" fmla="*/ 0 w 365531"/>
              <a:gd name="connsiteY0" fmla="*/ 201042 h 365531"/>
              <a:gd name="connsiteX1" fmla="*/ 82244 w 365531"/>
              <a:gd name="connsiteY1" fmla="*/ 201042 h 365531"/>
              <a:gd name="connsiteX2" fmla="*/ 82244 w 365531"/>
              <a:gd name="connsiteY2" fmla="*/ 0 h 365531"/>
              <a:gd name="connsiteX3" fmla="*/ 283287 w 365531"/>
              <a:gd name="connsiteY3" fmla="*/ 0 h 365531"/>
              <a:gd name="connsiteX4" fmla="*/ 283287 w 365531"/>
              <a:gd name="connsiteY4" fmla="*/ 201042 h 365531"/>
              <a:gd name="connsiteX5" fmla="*/ 365531 w 365531"/>
              <a:gd name="connsiteY5" fmla="*/ 201042 h 365531"/>
              <a:gd name="connsiteX6" fmla="*/ 182766 w 365531"/>
              <a:gd name="connsiteY6" fmla="*/ 365531 h 365531"/>
              <a:gd name="connsiteX7" fmla="*/ 0 w 365531"/>
              <a:gd name="connsiteY7" fmla="*/ 201042 h 36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531" h="365531">
                <a:moveTo>
                  <a:pt x="0" y="201042"/>
                </a:moveTo>
                <a:lnTo>
                  <a:pt x="82244" y="201042"/>
                </a:lnTo>
                <a:lnTo>
                  <a:pt x="82244" y="0"/>
                </a:lnTo>
                <a:lnTo>
                  <a:pt x="283287" y="0"/>
                </a:lnTo>
                <a:lnTo>
                  <a:pt x="283287" y="201042"/>
                </a:lnTo>
                <a:lnTo>
                  <a:pt x="365531" y="201042"/>
                </a:lnTo>
                <a:lnTo>
                  <a:pt x="182766" y="365531"/>
                </a:lnTo>
                <a:lnTo>
                  <a:pt x="0" y="201042"/>
                </a:lnTo>
                <a:close/>
              </a:path>
            </a:pathLst>
          </a:custGeom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104" tIns="22860" rIns="105104" bIns="11332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5105400"/>
            <a:ext cx="3871913" cy="561975"/>
            <a:chOff x="1156716" y="2561843"/>
            <a:chExt cx="3872483" cy="562356"/>
          </a:xfrm>
        </p:grpSpPr>
        <p:sp>
          <p:nvSpPr>
            <p:cNvPr id="8" name="Rounded Rectangle 7"/>
            <p:cNvSpPr/>
            <p:nvPr/>
          </p:nvSpPr>
          <p:spPr>
            <a:xfrm>
              <a:off x="1156716" y="2561843"/>
              <a:ext cx="3872483" cy="562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172593" y="2577729"/>
              <a:ext cx="3184994" cy="530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Surveillance 3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495800" y="5105400"/>
            <a:ext cx="3871913" cy="561975"/>
            <a:chOff x="1156716" y="2561843"/>
            <a:chExt cx="3872483" cy="562356"/>
          </a:xfrm>
        </p:grpSpPr>
        <p:sp>
          <p:nvSpPr>
            <p:cNvPr id="11" name="Rounded Rectangle 10"/>
            <p:cNvSpPr/>
            <p:nvPr/>
          </p:nvSpPr>
          <p:spPr>
            <a:xfrm>
              <a:off x="1156716" y="2561843"/>
              <a:ext cx="3872483" cy="562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172593" y="2577729"/>
              <a:ext cx="3184994" cy="530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Surveillance 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752600" y="6019800"/>
            <a:ext cx="3871913" cy="561975"/>
            <a:chOff x="1156716" y="2561843"/>
            <a:chExt cx="3872483" cy="562356"/>
          </a:xfrm>
        </p:grpSpPr>
        <p:sp>
          <p:nvSpPr>
            <p:cNvPr id="14" name="Rounded Rectangle 13"/>
            <p:cNvSpPr/>
            <p:nvPr/>
          </p:nvSpPr>
          <p:spPr>
            <a:xfrm>
              <a:off x="1156716" y="2561843"/>
              <a:ext cx="3872483" cy="562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172593" y="2577729"/>
              <a:ext cx="3184994" cy="530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Surveillance 5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791200" y="2362200"/>
            <a:ext cx="3352800" cy="2432050"/>
            <a:chOff x="5715000" y="1752600"/>
            <a:chExt cx="3352800" cy="2432050"/>
          </a:xfrm>
        </p:grpSpPr>
        <p:sp>
          <p:nvSpPr>
            <p:cNvPr id="143383" name="TextBox 17"/>
            <p:cNvSpPr txBox="1">
              <a:spLocks noChangeArrowheads="1"/>
            </p:cNvSpPr>
            <p:nvPr/>
          </p:nvSpPr>
          <p:spPr bwMode="auto">
            <a:xfrm>
              <a:off x="6553200" y="1752600"/>
              <a:ext cx="2514600" cy="2432050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Stage 1: Desk Study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Evaluate the location and site-specific conditions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Collection of information regarding the scope of supply chain SMS, information about risk assessment performed and processes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Relevant ISMS documentation and records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Previous audit reports</a:t>
              </a:r>
            </a:p>
          </p:txBody>
        </p:sp>
        <p:sp>
          <p:nvSpPr>
            <p:cNvPr id="32" name="Freeform 31"/>
            <p:cNvSpPr/>
            <p:nvPr/>
          </p:nvSpPr>
          <p:spPr>
            <a:xfrm rot="16200000">
              <a:off x="5972175" y="2320925"/>
              <a:ext cx="228600" cy="742950"/>
            </a:xfrm>
            <a:custGeom>
              <a:avLst/>
              <a:gdLst>
                <a:gd name="connsiteX0" fmla="*/ 0 w 365531"/>
                <a:gd name="connsiteY0" fmla="*/ 201042 h 365531"/>
                <a:gd name="connsiteX1" fmla="*/ 82244 w 365531"/>
                <a:gd name="connsiteY1" fmla="*/ 201042 h 365531"/>
                <a:gd name="connsiteX2" fmla="*/ 82244 w 365531"/>
                <a:gd name="connsiteY2" fmla="*/ 0 h 365531"/>
                <a:gd name="connsiteX3" fmla="*/ 283287 w 365531"/>
                <a:gd name="connsiteY3" fmla="*/ 0 h 365531"/>
                <a:gd name="connsiteX4" fmla="*/ 283287 w 365531"/>
                <a:gd name="connsiteY4" fmla="*/ 201042 h 365531"/>
                <a:gd name="connsiteX5" fmla="*/ 365531 w 365531"/>
                <a:gd name="connsiteY5" fmla="*/ 201042 h 365531"/>
                <a:gd name="connsiteX6" fmla="*/ 182766 w 365531"/>
                <a:gd name="connsiteY6" fmla="*/ 365531 h 365531"/>
                <a:gd name="connsiteX7" fmla="*/ 0 w 365531"/>
                <a:gd name="connsiteY7" fmla="*/ 201042 h 3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531" h="365531">
                  <a:moveTo>
                    <a:pt x="0" y="201042"/>
                  </a:moveTo>
                  <a:lnTo>
                    <a:pt x="82244" y="201042"/>
                  </a:lnTo>
                  <a:lnTo>
                    <a:pt x="82244" y="0"/>
                  </a:lnTo>
                  <a:lnTo>
                    <a:pt x="283287" y="0"/>
                  </a:lnTo>
                  <a:lnTo>
                    <a:pt x="283287" y="201042"/>
                  </a:lnTo>
                  <a:lnTo>
                    <a:pt x="365531" y="201042"/>
                  </a:lnTo>
                  <a:lnTo>
                    <a:pt x="182766" y="365531"/>
                  </a:lnTo>
                  <a:lnTo>
                    <a:pt x="0" y="201042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5104" tIns="22860" rIns="105104" bIns="113329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943600" y="2387600"/>
            <a:ext cx="3124200" cy="1793875"/>
            <a:chOff x="5943601" y="2388275"/>
            <a:chExt cx="3124199" cy="1793279"/>
          </a:xfrm>
        </p:grpSpPr>
        <p:sp>
          <p:nvSpPr>
            <p:cNvPr id="143381" name="TextBox 29"/>
            <p:cNvSpPr txBox="1">
              <a:spLocks noChangeArrowheads="1"/>
            </p:cNvSpPr>
            <p:nvPr/>
          </p:nvSpPr>
          <p:spPr bwMode="auto">
            <a:xfrm>
              <a:off x="6553201" y="2388275"/>
              <a:ext cx="2514599" cy="1793279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Stage 2: Certification Audit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/>
                <a:t>Obtain information and evidence about conformity to all requirements of the applicable normative document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/>
                <a:t>Operational control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/>
                <a:t>Internal auditing and Management review</a:t>
              </a:r>
            </a:p>
          </p:txBody>
        </p:sp>
        <p:sp>
          <p:nvSpPr>
            <p:cNvPr id="31" name="Freeform 30"/>
            <p:cNvSpPr/>
            <p:nvPr/>
          </p:nvSpPr>
          <p:spPr>
            <a:xfrm rot="16200000">
              <a:off x="6096039" y="3073759"/>
              <a:ext cx="228524" cy="533400"/>
            </a:xfrm>
            <a:custGeom>
              <a:avLst/>
              <a:gdLst>
                <a:gd name="connsiteX0" fmla="*/ 0 w 365531"/>
                <a:gd name="connsiteY0" fmla="*/ 201042 h 365531"/>
                <a:gd name="connsiteX1" fmla="*/ 82244 w 365531"/>
                <a:gd name="connsiteY1" fmla="*/ 201042 h 365531"/>
                <a:gd name="connsiteX2" fmla="*/ 82244 w 365531"/>
                <a:gd name="connsiteY2" fmla="*/ 0 h 365531"/>
                <a:gd name="connsiteX3" fmla="*/ 283287 w 365531"/>
                <a:gd name="connsiteY3" fmla="*/ 0 h 365531"/>
                <a:gd name="connsiteX4" fmla="*/ 283287 w 365531"/>
                <a:gd name="connsiteY4" fmla="*/ 201042 h 365531"/>
                <a:gd name="connsiteX5" fmla="*/ 365531 w 365531"/>
                <a:gd name="connsiteY5" fmla="*/ 201042 h 365531"/>
                <a:gd name="connsiteX6" fmla="*/ 182766 w 365531"/>
                <a:gd name="connsiteY6" fmla="*/ 365531 h 365531"/>
                <a:gd name="connsiteX7" fmla="*/ 0 w 365531"/>
                <a:gd name="connsiteY7" fmla="*/ 201042 h 3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531" h="365531">
                  <a:moveTo>
                    <a:pt x="0" y="201042"/>
                  </a:moveTo>
                  <a:lnTo>
                    <a:pt x="82244" y="201042"/>
                  </a:lnTo>
                  <a:lnTo>
                    <a:pt x="82244" y="0"/>
                  </a:lnTo>
                  <a:lnTo>
                    <a:pt x="283287" y="0"/>
                  </a:lnTo>
                  <a:lnTo>
                    <a:pt x="283287" y="201042"/>
                  </a:lnTo>
                  <a:lnTo>
                    <a:pt x="365531" y="201042"/>
                  </a:lnTo>
                  <a:lnTo>
                    <a:pt x="182766" y="365531"/>
                  </a:lnTo>
                  <a:lnTo>
                    <a:pt x="0" y="201042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5104" tIns="22860" rIns="105104" bIns="113329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286500" y="2514600"/>
            <a:ext cx="2857500" cy="2219325"/>
            <a:chOff x="6210301" y="2286000"/>
            <a:chExt cx="2857499" cy="2219776"/>
          </a:xfrm>
        </p:grpSpPr>
        <p:sp>
          <p:nvSpPr>
            <p:cNvPr id="143379" name="TextBox 34"/>
            <p:cNvSpPr txBox="1">
              <a:spLocks noChangeArrowheads="1"/>
            </p:cNvSpPr>
            <p:nvPr/>
          </p:nvSpPr>
          <p:spPr bwMode="auto">
            <a:xfrm>
              <a:off x="6553200" y="2286000"/>
              <a:ext cx="2514600" cy="2219776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Surveillance Audits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/>
                <a:t>Maintenance visits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/>
                <a:t>Verify continuous implementation of the system in accordance with the requirements of the standard</a:t>
              </a:r>
            </a:p>
            <a:p>
              <a:pPr>
                <a:buFont typeface="Calibri" pitchFamily="34" charset="0"/>
                <a:buChar char="•"/>
              </a:pPr>
              <a:r>
                <a:rPr lang="en-US" sz="1400"/>
                <a:t>Evaluation of the effectiveness of corrective action implementation to previously raised NCs</a:t>
              </a:r>
            </a:p>
          </p:txBody>
        </p:sp>
        <p:sp>
          <p:nvSpPr>
            <p:cNvPr id="36" name="Freeform 35"/>
            <p:cNvSpPr/>
            <p:nvPr/>
          </p:nvSpPr>
          <p:spPr>
            <a:xfrm rot="16200000">
              <a:off x="6286485" y="3784936"/>
              <a:ext cx="152431" cy="304800"/>
            </a:xfrm>
            <a:custGeom>
              <a:avLst/>
              <a:gdLst>
                <a:gd name="connsiteX0" fmla="*/ 0 w 365531"/>
                <a:gd name="connsiteY0" fmla="*/ 201042 h 365531"/>
                <a:gd name="connsiteX1" fmla="*/ 82244 w 365531"/>
                <a:gd name="connsiteY1" fmla="*/ 201042 h 365531"/>
                <a:gd name="connsiteX2" fmla="*/ 82244 w 365531"/>
                <a:gd name="connsiteY2" fmla="*/ 0 h 365531"/>
                <a:gd name="connsiteX3" fmla="*/ 283287 w 365531"/>
                <a:gd name="connsiteY3" fmla="*/ 0 h 365531"/>
                <a:gd name="connsiteX4" fmla="*/ 283287 w 365531"/>
                <a:gd name="connsiteY4" fmla="*/ 201042 h 365531"/>
                <a:gd name="connsiteX5" fmla="*/ 365531 w 365531"/>
                <a:gd name="connsiteY5" fmla="*/ 201042 h 365531"/>
                <a:gd name="connsiteX6" fmla="*/ 182766 w 365531"/>
                <a:gd name="connsiteY6" fmla="*/ 365531 h 365531"/>
                <a:gd name="connsiteX7" fmla="*/ 0 w 365531"/>
                <a:gd name="connsiteY7" fmla="*/ 201042 h 3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531" h="365531">
                  <a:moveTo>
                    <a:pt x="0" y="201042"/>
                  </a:moveTo>
                  <a:lnTo>
                    <a:pt x="82244" y="201042"/>
                  </a:lnTo>
                  <a:lnTo>
                    <a:pt x="82244" y="0"/>
                  </a:lnTo>
                  <a:lnTo>
                    <a:pt x="283287" y="0"/>
                  </a:lnTo>
                  <a:lnTo>
                    <a:pt x="283287" y="201042"/>
                  </a:lnTo>
                  <a:lnTo>
                    <a:pt x="365531" y="201042"/>
                  </a:lnTo>
                  <a:lnTo>
                    <a:pt x="182766" y="365531"/>
                  </a:lnTo>
                  <a:lnTo>
                    <a:pt x="0" y="201042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5104" tIns="22860" rIns="105104" bIns="113329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1616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err="1" smtClean="0">
                <a:solidFill>
                  <a:srgbClr val="CA6800"/>
                </a:solidFill>
              </a:rPr>
              <a:t>History</a:t>
            </a:r>
            <a:r>
              <a:rPr lang="fr-CA" sz="3600" dirty="0" smtClean="0">
                <a:solidFill>
                  <a:srgbClr val="CA6800"/>
                </a:solidFill>
              </a:rPr>
              <a:t> of ISO 27001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Early 1990s Dept. of Trade and Industry of UK support to develop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1995 First adopted as British Standard (BS)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1998 Certification requirements launched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1999 Second Edition issued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Added e-commerce, m-computer and contract of 3</a:t>
            </a:r>
            <a:r>
              <a:rPr lang="en-US" sz="2400" baseline="30000" smtClean="0">
                <a:solidFill>
                  <a:srgbClr val="CA6800"/>
                </a:solidFill>
              </a:rPr>
              <a:t>rd</a:t>
            </a:r>
            <a:r>
              <a:rPr lang="en-US" sz="2400" smtClean="0">
                <a:solidFill>
                  <a:srgbClr val="CA6800"/>
                </a:solidFill>
              </a:rPr>
              <a:t> party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2000 ISO approved ISO 17799 Part 1 in Aug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err="1" smtClean="0">
                <a:solidFill>
                  <a:srgbClr val="CA6800"/>
                </a:solidFill>
              </a:rPr>
              <a:t>History</a:t>
            </a:r>
            <a:r>
              <a:rPr lang="fr-CA" sz="3600" dirty="0" smtClean="0">
                <a:solidFill>
                  <a:srgbClr val="CA6800"/>
                </a:solidFill>
              </a:rPr>
              <a:t> of ISO 27001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2002 BS 7799-2:2002 issued on Sept. 5</a:t>
            </a:r>
            <a:r>
              <a:rPr lang="en-US" sz="2800" baseline="30000" smtClean="0">
                <a:solidFill>
                  <a:srgbClr val="CA6800"/>
                </a:solidFill>
              </a:rPr>
              <a:t>th</a:t>
            </a:r>
            <a:r>
              <a:rPr lang="en-US" sz="2800" smtClean="0">
                <a:solidFill>
                  <a:srgbClr val="CA6800"/>
                </a:solidFill>
              </a:rPr>
              <a:t> 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Emphasis consistence with ISO 9001&amp; ISO 14001</a:t>
            </a:r>
          </a:p>
          <a:p>
            <a:pPr lvl="1" eaLnBrk="1" hangingPunct="1"/>
            <a:r>
              <a:rPr lang="en-US" sz="2400" smtClean="0">
                <a:solidFill>
                  <a:srgbClr val="CA6800"/>
                </a:solidFill>
              </a:rPr>
              <a:t>Adopted PDCA Model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2003 Over 500 certificated issued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2004 Over 1,000+ certificated worldwide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2005 ISO 27001 released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1616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978275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smtClean="0">
                <a:solidFill>
                  <a:srgbClr val="CA6800"/>
                </a:solidFill>
              </a:rPr>
              <a:t>ISO 17799 / ISO 27001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 17799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	Code of practice for information security management</a:t>
            </a:r>
          </a:p>
          <a:p>
            <a:pPr eaLnBrk="1" hangingPunct="1">
              <a:buFont typeface="Wingdings 3" pitchFamily="18" charset="2"/>
              <a:buNone/>
            </a:pPr>
            <a:endParaRPr lang="en-US" sz="2800" smtClean="0">
              <a:solidFill>
                <a:srgbClr val="CA68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 27001:2005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smtClean="0">
                <a:solidFill>
                  <a:srgbClr val="CA6800"/>
                </a:solidFill>
              </a:rPr>
              <a:t>	Information technology – security techniques – Information security management systems – requirements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4549775"/>
            <a:ext cx="306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dirty="0" err="1" smtClean="0">
                <a:solidFill>
                  <a:srgbClr val="CA6800"/>
                </a:solidFill>
              </a:rPr>
              <a:t>Related</a:t>
            </a:r>
            <a:r>
              <a:rPr lang="fr-CA" sz="3600" dirty="0" smtClean="0">
                <a:solidFill>
                  <a:srgbClr val="CA6800"/>
                </a:solidFill>
              </a:rPr>
              <a:t> standards and </a:t>
            </a:r>
            <a:r>
              <a:rPr lang="fr-CA" sz="3600" dirty="0" err="1" smtClean="0">
                <a:solidFill>
                  <a:srgbClr val="CA6800"/>
                </a:solidFill>
              </a:rPr>
              <a:t>models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ISO/IEC 15408 Information Technology – security techniques – evaluation criteria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ISO/IEC 12207 Software life cycle processes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ISO/IEC 18045 Methodology for IT Security evaluation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ISO/IEC 13569 Banking and related financial services – information security guidelines</a:t>
            </a:r>
          </a:p>
          <a:p>
            <a:pPr eaLnBrk="1" hangingPunct="1"/>
            <a:r>
              <a:rPr lang="en-US" sz="2800" smtClean="0">
                <a:solidFill>
                  <a:srgbClr val="CA6800"/>
                </a:solidFill>
              </a:rPr>
              <a:t>ISO/IEC TR 13335 Information technology guidelines for the management of IT security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10473E005F84EA7C7A883641CAFE5" ma:contentTypeVersion="0" ma:contentTypeDescription="Create a new document." ma:contentTypeScope="" ma:versionID="5b2190e8298ed0737e5e5875d0ab30d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FBC25A0-0210-4668-A436-4014A689893E}"/>
</file>

<file path=customXml/itemProps2.xml><?xml version="1.0" encoding="utf-8"?>
<ds:datastoreItem xmlns:ds="http://schemas.openxmlformats.org/officeDocument/2006/customXml" ds:itemID="{C9588835-293C-4208-9740-9A8417BD8347}"/>
</file>

<file path=customXml/itemProps3.xml><?xml version="1.0" encoding="utf-8"?>
<ds:datastoreItem xmlns:ds="http://schemas.openxmlformats.org/officeDocument/2006/customXml" ds:itemID="{424F36E1-E2DB-423C-9798-44F177FB015F}"/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86</TotalTime>
  <Words>2017</Words>
  <Application>Microsoft Office PowerPoint</Application>
  <PresentationFormat>On-screen Show (4:3)</PresentationFormat>
  <Paragraphs>496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Calibri</vt:lpstr>
      <vt:lpstr>Lucida Sans Unicode</vt:lpstr>
      <vt:lpstr>Wingdings 3</vt:lpstr>
      <vt:lpstr>Verdana</vt:lpstr>
      <vt:lpstr>Wingdings 2</vt:lpstr>
      <vt:lpstr>Constantia</vt:lpstr>
      <vt:lpstr>Courier</vt:lpstr>
      <vt:lpstr>Wingdings</vt:lpstr>
      <vt:lpstr>2</vt:lpstr>
      <vt:lpstr>45</vt:lpstr>
      <vt:lpstr>2</vt:lpstr>
      <vt:lpstr>2</vt:lpstr>
      <vt:lpstr>2</vt:lpstr>
      <vt:lpstr>2</vt:lpstr>
      <vt:lpstr>2</vt:lpstr>
      <vt:lpstr>2</vt:lpstr>
      <vt:lpstr>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PURPOSE OF ISO 27001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ISO 27001 Certification Process</vt:lpstr>
      <vt:lpstr>Slide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27001:2005</dc:title>
  <dc:creator>Dave Reevell</dc:creator>
  <cp:lastModifiedBy>dreevell</cp:lastModifiedBy>
  <cp:revision>44</cp:revision>
  <dcterms:created xsi:type="dcterms:W3CDTF">2010-10-14T04:15:51Z</dcterms:created>
  <dcterms:modified xsi:type="dcterms:W3CDTF">2011-11-21T08:41:51Z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0x0101007C610473E005F84EA7C7A883641CAFE5</vt:lpwstr>
  </property>
</Properties>
</file>